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9" r:id="rId4"/>
    <p:sldId id="291" r:id="rId5"/>
    <p:sldId id="294" r:id="rId6"/>
    <p:sldId id="272" r:id="rId7"/>
    <p:sldId id="273" r:id="rId8"/>
    <p:sldId id="274" r:id="rId9"/>
    <p:sldId id="287" r:id="rId10"/>
    <p:sldId id="289" r:id="rId11"/>
    <p:sldId id="505" r:id="rId12"/>
    <p:sldId id="262" r:id="rId13"/>
    <p:sldId id="280" r:id="rId14"/>
    <p:sldId id="264" r:id="rId15"/>
    <p:sldId id="290" r:id="rId16"/>
    <p:sldId id="284" r:id="rId17"/>
    <p:sldId id="29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99C38"/>
    <a:srgbClr val="E79120"/>
    <a:srgbClr val="41719C"/>
    <a:srgbClr val="F9F9F9"/>
    <a:srgbClr val="70C35C"/>
    <a:srgbClr val="E4E4E4"/>
    <a:srgbClr val="FAC94C"/>
    <a:srgbClr val="5B9BD5"/>
    <a:srgbClr val="EED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1" autoAdjust="0"/>
    <p:restoredTop sz="94660"/>
  </p:normalViewPr>
  <p:slideViewPr>
    <p:cSldViewPr snapToGrid="0">
      <p:cViewPr>
        <p:scale>
          <a:sx n="75" d="100"/>
          <a:sy n="75" d="100"/>
        </p:scale>
        <p:origin x="725" y="298"/>
      </p:cViewPr>
      <p:guideLst>
        <p:guide orient="horz" pos="24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2019/7/16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2E442-3828-41CA-915E-C7A0C8D1496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3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p:transition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4800" y="156036"/>
            <a:ext cx="9455150" cy="327025"/>
          </a:xfrm>
        </p:spPr>
        <p:txBody>
          <a:bodyPr>
            <a:noAutofit/>
          </a:bodyPr>
          <a:lstStyle>
            <a:lvl1pPr>
              <a:defRPr sz="2200" b="1">
                <a:solidFill>
                  <a:srgbClr val="415D7B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kumimoji="1" lang="zh-CN" altLang="en-US" dirty="0"/>
              <a:t>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417137"/>
            <a:ext cx="3860800" cy="277494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>
                    <a:lumMod val="7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  <a:lvl2pPr>
              <a:defRPr sz="1400">
                <a:latin typeface="Hiragino Sans GB W3" charset="-122"/>
                <a:ea typeface="Hiragino Sans GB W3" charset="-122"/>
                <a:cs typeface="Hiragino Sans GB W3" charset="-122"/>
              </a:defRPr>
            </a:lvl2pPr>
            <a:lvl3pPr>
              <a:defRPr sz="1400">
                <a:latin typeface="Hiragino Sans GB W3" charset="-122"/>
                <a:ea typeface="Hiragino Sans GB W3" charset="-122"/>
                <a:cs typeface="Hiragino Sans GB W3" charset="-122"/>
              </a:defRPr>
            </a:lvl3pPr>
            <a:lvl4pPr>
              <a:defRPr sz="1400">
                <a:latin typeface="Hiragino Sans GB W3" charset="-122"/>
                <a:ea typeface="Hiragino Sans GB W3" charset="-122"/>
                <a:cs typeface="Hiragino Sans GB W3" charset="-122"/>
              </a:defRPr>
            </a:lvl4pPr>
            <a:lvl5pPr>
              <a:defRPr sz="1400">
                <a:latin typeface="Hiragino Sans GB W3" charset="-122"/>
                <a:ea typeface="Hiragino Sans GB W3" charset="-122"/>
                <a:cs typeface="Hiragino Sans GB W3" charset="-122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2246352771"/>
      </p:ext>
    </p:extLst>
  </p:cSld>
  <p:clrMapOvr>
    <a:masterClrMapping/>
  </p:clrMapOvr>
  <p:transition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2019/7/16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5" Type="http://schemas.openxmlformats.org/officeDocument/2006/relationships/image" Target="../media/image2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0.xml"/><Relationship Id="rId6" Type="http://schemas.openxmlformats.org/officeDocument/2006/relationships/image" Target="../media/image2.jpeg"/><Relationship Id="rId5" Type="http://schemas.openxmlformats.org/officeDocument/2006/relationships/image" Target="../media/image3.jpeg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1.xml"/><Relationship Id="rId5" Type="http://schemas.openxmlformats.org/officeDocument/2006/relationships/image" Target="../media/image2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2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2.jpe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9.jpeg"/><Relationship Id="rId5" Type="http://schemas.openxmlformats.org/officeDocument/2006/relationships/tags" Target="../tags/tag70.xml"/><Relationship Id="rId10" Type="http://schemas.openxmlformats.org/officeDocument/2006/relationships/image" Target="../media/image8.jpeg"/><Relationship Id="rId4" Type="http://schemas.openxmlformats.org/officeDocument/2006/relationships/tags" Target="../tags/tag69.xml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2.jpe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0070187" y="469900"/>
            <a:ext cx="1538883" cy="61487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sz="4400">
                <a:solidFill>
                  <a:srgbClr val="060A18"/>
                </a:solidFill>
                <a:latin typeface="仿宋" panose="02010609060101010101" pitchFamily="49" charset="-122"/>
                <a:ea typeface="仿宋" panose="02010609060101010101" pitchFamily="49" charset="-122"/>
                <a:cs typeface="华文新魏" panose="02010800040101010101" charset="-122"/>
              </a:rPr>
              <a:t>基于跨链技术的多平台评论系统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460242" y="4444458"/>
            <a:ext cx="615553" cy="22581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华文新魏" panose="02010800040101010101" charset="-122"/>
              </a:rPr>
              <a:t>TJU-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华文新魏" panose="02010800040101010101" charset="-122"/>
              </a:rPr>
              <a:t>实事求是</a:t>
            </a:r>
          </a:p>
        </p:txBody>
      </p:sp>
      <p:pic>
        <p:nvPicPr>
          <p:cNvPr id="2" name="图片 1" descr="b0a915dd1c062b10d6593e1c5dcba0c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30" y="-5080"/>
            <a:ext cx="9665970" cy="68687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78044E22-2777-45C6-A39C-6E64D62400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t="7756" r="5851" b="2148"/>
          <a:stretch/>
        </p:blipFill>
        <p:spPr>
          <a:xfrm>
            <a:off x="8601215" y="3019055"/>
            <a:ext cx="3602035" cy="31045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5603D3-B943-4F52-B99E-C1A0846C7F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t="7756" r="5851" b="2148"/>
          <a:stretch/>
        </p:blipFill>
        <p:spPr>
          <a:xfrm>
            <a:off x="0" y="2997807"/>
            <a:ext cx="3602035" cy="310451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500438" y="3938804"/>
            <a:ext cx="147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对于</a:t>
            </a:r>
            <a:r>
              <a:rPr lang="en-US" altLang="zh-CN" sz="1400" dirty="0" err="1">
                <a:latin typeface="仿宋" panose="02010609060101010101" pitchFamily="49" charset="-122"/>
                <a:ea typeface="仿宋" panose="02010609060101010101" pitchFamily="49" charset="-122"/>
              </a:rPr>
              <a:t>aelf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社区中的一笔交易进行检验，确保交易成功执行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287650" y="2729741"/>
            <a:ext cx="568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用户</a:t>
            </a:r>
            <a:r>
              <a:rPr lang="en-US" altLang="zh-CN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endParaRPr lang="zh-CN" altLang="en-US" sz="1200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28090" y="4878707"/>
            <a:ext cx="704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公证人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38709" y="6054549"/>
            <a:ext cx="568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用户</a:t>
            </a:r>
            <a:r>
              <a:rPr lang="en-US" altLang="zh-CN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endParaRPr lang="zh-CN" altLang="en-US" sz="1200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445313" y="2777246"/>
            <a:ext cx="636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用户</a:t>
            </a:r>
            <a:r>
              <a:rPr lang="en-US" altLang="zh-CN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endParaRPr lang="zh-CN" altLang="en-US" sz="1200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25561" y="4876974"/>
            <a:ext cx="658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公证人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445314" y="6085035"/>
            <a:ext cx="636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用户</a:t>
            </a:r>
            <a:r>
              <a:rPr lang="en-US" altLang="zh-CN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endParaRPr lang="zh-CN" altLang="en-US" sz="1200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7" name="右弧形箭头 26"/>
          <p:cNvSpPr/>
          <p:nvPr/>
        </p:nvSpPr>
        <p:spPr>
          <a:xfrm rot="19629910">
            <a:off x="3178281" y="2566564"/>
            <a:ext cx="1241312" cy="1511433"/>
          </a:xfrm>
          <a:prstGeom prst="curvedLeftArrow">
            <a:avLst>
              <a:gd name="adj1" fmla="val 13372"/>
              <a:gd name="adj2" fmla="val 29094"/>
              <a:gd name="adj3" fmla="val 25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95333" y="3063726"/>
            <a:ext cx="60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积分</a:t>
            </a:r>
            <a:r>
              <a:rPr lang="en-US" altLang="zh-CN" sz="12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</a:p>
        </p:txBody>
      </p:sp>
      <p:sp>
        <p:nvSpPr>
          <p:cNvPr id="29" name="右箭头 28"/>
          <p:cNvSpPr/>
          <p:nvPr/>
        </p:nvSpPr>
        <p:spPr>
          <a:xfrm>
            <a:off x="3583955" y="4311758"/>
            <a:ext cx="1629042" cy="20820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4" name="右弧形箭头 33"/>
          <p:cNvSpPr/>
          <p:nvPr/>
        </p:nvSpPr>
        <p:spPr>
          <a:xfrm rot="12875623">
            <a:off x="7370959" y="2403836"/>
            <a:ext cx="1796547" cy="1437576"/>
          </a:xfrm>
          <a:prstGeom prst="curvedLeftArrow">
            <a:avLst>
              <a:gd name="adj1" fmla="val 8236"/>
              <a:gd name="adj2" fmla="val 21163"/>
              <a:gd name="adj3" fmla="val 415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40083" y="2747045"/>
            <a:ext cx="63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积分</a:t>
            </a:r>
            <a:r>
              <a:rPr lang="en-US" altLang="zh-CN" sz="120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</a:p>
        </p:txBody>
      </p:sp>
      <p:sp>
        <p:nvSpPr>
          <p:cNvPr id="38" name="右弧形箭头 37"/>
          <p:cNvSpPr/>
          <p:nvPr/>
        </p:nvSpPr>
        <p:spPr>
          <a:xfrm rot="9012192">
            <a:off x="7589866" y="4887901"/>
            <a:ext cx="1517393" cy="1502619"/>
          </a:xfrm>
          <a:prstGeom prst="curvedLeftArrow">
            <a:avLst>
              <a:gd name="adj1" fmla="val 10311"/>
              <a:gd name="adj2" fmla="val 18973"/>
              <a:gd name="adj3" fmla="val 389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858694" y="5659047"/>
            <a:ext cx="63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积分</a:t>
            </a:r>
            <a:r>
              <a:rPr lang="en-US" altLang="zh-CN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</a:t>
            </a:r>
          </a:p>
        </p:txBody>
      </p:sp>
      <p:sp>
        <p:nvSpPr>
          <p:cNvPr id="41" name="右箭头 40"/>
          <p:cNvSpPr/>
          <p:nvPr/>
        </p:nvSpPr>
        <p:spPr>
          <a:xfrm rot="10800000">
            <a:off x="3564483" y="4480401"/>
            <a:ext cx="1629043" cy="16323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2" name="右弧形箭头 41"/>
          <p:cNvSpPr/>
          <p:nvPr/>
        </p:nvSpPr>
        <p:spPr>
          <a:xfrm rot="2299616">
            <a:off x="3102259" y="4883318"/>
            <a:ext cx="1222964" cy="1377482"/>
          </a:xfrm>
          <a:prstGeom prst="curvedLeftArrow">
            <a:avLst>
              <a:gd name="adj1" fmla="val 9425"/>
              <a:gd name="adj2" fmla="val 28553"/>
              <a:gd name="adj3" fmla="val 2761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79025" y="5433559"/>
            <a:ext cx="63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积分</a:t>
            </a:r>
            <a:r>
              <a:rPr lang="en-US" altLang="zh-CN" sz="120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532198" y="2965134"/>
            <a:ext cx="1418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单签名公证人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201670" y="2335979"/>
            <a:ext cx="147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aelf</a:t>
            </a:r>
            <a:r>
              <a:rPr lang="zh-CN" altLang="en-US" sz="20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社区</a:t>
            </a:r>
            <a:r>
              <a:rPr lang="en-US" altLang="zh-CN" sz="20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9763551" y="2338062"/>
            <a:ext cx="1364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aelf</a:t>
            </a:r>
            <a:r>
              <a:rPr lang="zh-CN" altLang="en-US" sz="20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社区</a:t>
            </a:r>
            <a:r>
              <a:rPr lang="en-US" altLang="zh-CN" sz="20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6385" y="6453038"/>
            <a:ext cx="1190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注：黄色箭头表示从评论社区</a:t>
            </a:r>
            <a:r>
              <a:rPr lang="en-US" altLang="zh-CN" sz="160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向评论社区</a:t>
            </a:r>
            <a:r>
              <a:rPr lang="en-US" altLang="zh-CN" sz="160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 </a:t>
            </a:r>
            <a:r>
              <a:rPr lang="zh-CN" altLang="en-US" sz="160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的一次跨链操作；绿</a:t>
            </a:r>
            <a:r>
              <a:rPr lang="zh-CN" altLang="en-US" sz="160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色箭头表示从评论社区</a:t>
            </a:r>
            <a:r>
              <a:rPr lang="en-US" altLang="zh-CN" sz="160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向评论社区</a:t>
            </a:r>
            <a:r>
              <a:rPr lang="en-US" altLang="zh-CN" sz="160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2 </a:t>
            </a:r>
            <a:r>
              <a:rPr lang="zh-CN" altLang="en-US" sz="1600" dirty="0">
                <a:solidFill>
                  <a:srgbClr val="00206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的一次跨链操作；</a:t>
            </a:r>
            <a:endParaRPr lang="zh-CN" altLang="en-US" sz="1600" dirty="0">
              <a:solidFill>
                <a:srgbClr val="00206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6" name="内容占位符 2">
            <a:extLst>
              <a:ext uri="{FF2B5EF4-FFF2-40B4-BE49-F238E27FC236}">
                <a16:creationId xmlns:a16="http://schemas.microsoft.com/office/drawing/2014/main" id="{3921885E-F557-43D6-AB12-AF5BE094C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540"/>
            <a:ext cx="12192000" cy="196278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1D49CEC-B56A-4E25-B6B3-A7F5D94015F0}"/>
              </a:ext>
            </a:extLst>
          </p:cNvPr>
          <p:cNvSpPr txBox="1"/>
          <p:nvPr/>
        </p:nvSpPr>
        <p:spPr>
          <a:xfrm>
            <a:off x="669925" y="769620"/>
            <a:ext cx="401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项目简介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跨链机制</a:t>
            </a:r>
          </a:p>
        </p:txBody>
      </p:sp>
      <p:sp>
        <p:nvSpPr>
          <p:cNvPr id="47" name="右箭头 28">
            <a:extLst>
              <a:ext uri="{FF2B5EF4-FFF2-40B4-BE49-F238E27FC236}">
                <a16:creationId xmlns:a16="http://schemas.microsoft.com/office/drawing/2014/main" id="{7A6C3C95-002E-4C76-9A47-DDBC26DD13CF}"/>
              </a:ext>
            </a:extLst>
          </p:cNvPr>
          <p:cNvSpPr/>
          <p:nvPr/>
        </p:nvSpPr>
        <p:spPr>
          <a:xfrm>
            <a:off x="6993378" y="4313656"/>
            <a:ext cx="1543829" cy="18364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8" name="右箭头 40">
            <a:extLst>
              <a:ext uri="{FF2B5EF4-FFF2-40B4-BE49-F238E27FC236}">
                <a16:creationId xmlns:a16="http://schemas.microsoft.com/office/drawing/2014/main" id="{1D8AE213-1FAE-443D-9467-61BED482A7AA}"/>
              </a:ext>
            </a:extLst>
          </p:cNvPr>
          <p:cNvSpPr/>
          <p:nvPr/>
        </p:nvSpPr>
        <p:spPr>
          <a:xfrm rot="10800000">
            <a:off x="7008547" y="4477642"/>
            <a:ext cx="1513068" cy="18364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4BB0A16-C97C-45BD-A5C4-F2378D97B353}"/>
              </a:ext>
            </a:extLst>
          </p:cNvPr>
          <p:cNvSpPr/>
          <p:nvPr/>
        </p:nvSpPr>
        <p:spPr>
          <a:xfrm>
            <a:off x="5483529" y="2454092"/>
            <a:ext cx="1437571" cy="3638166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80148" y="1789846"/>
            <a:ext cx="1618644" cy="3046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kumimoji="1"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PingFang SC" charset="-122"/>
            </a:endParaRPr>
          </a:p>
          <a:p>
            <a:endParaRPr kumimoji="1"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PingFang SC" charset="-122"/>
            </a:endParaRPr>
          </a:p>
          <a:p>
            <a:endParaRPr kumimoji="1"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PingFang SC" charset="-122"/>
            </a:endParaRPr>
          </a:p>
          <a:p>
            <a:r>
              <a:rPr kumimoji="1"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" charset="-122"/>
              </a:rPr>
              <a:t>符合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" charset="-122"/>
              </a:rPr>
              <a:t>《</a:t>
            </a:r>
            <a:r>
              <a:rPr kumimoji="1"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" charset="-122"/>
              </a:rPr>
              <a:t>中国区块链技术和应用发展白皮书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" charset="-122"/>
              </a:rPr>
              <a:t>》</a:t>
            </a:r>
            <a:r>
              <a:rPr kumimoji="1"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" charset="-122"/>
              </a:rPr>
              <a:t>指导框架</a:t>
            </a:r>
            <a:endParaRPr kumimoji="1"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PingFang SC" charset="-122"/>
            </a:endParaRPr>
          </a:p>
          <a:p>
            <a:endParaRPr kumimoji="1"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PingFang SC" charset="-122"/>
            </a:endParaRPr>
          </a:p>
          <a:p>
            <a:endParaRPr kumimoji="1"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PingFang SC" charset="-122"/>
            </a:endParaRPr>
          </a:p>
          <a:p>
            <a:endParaRPr kumimoji="1"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PingFang SC" charset="-122"/>
            </a:endParaRPr>
          </a:p>
          <a:p>
            <a:r>
              <a:rPr kumimoji="1"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" charset="-122"/>
              </a:rPr>
              <a:t>层次分明，高度组件化</a:t>
            </a:r>
            <a:endParaRPr kumimoji="1"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PingFang SC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1662" y="2009892"/>
            <a:ext cx="5340022" cy="785953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3578" y="2125837"/>
            <a:ext cx="972486" cy="455274"/>
          </a:xfrm>
          <a:prstGeom prst="rect">
            <a:avLst/>
          </a:prstGeom>
          <a:solidFill>
            <a:srgbClr val="69B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评论服务</a:t>
            </a:r>
          </a:p>
        </p:txBody>
      </p:sp>
      <p:sp>
        <p:nvSpPr>
          <p:cNvPr id="12" name="矩形 11"/>
          <p:cNvSpPr/>
          <p:nvPr/>
        </p:nvSpPr>
        <p:spPr>
          <a:xfrm>
            <a:off x="4362259" y="2125837"/>
            <a:ext cx="972486" cy="455274"/>
          </a:xfrm>
          <a:prstGeom prst="rect">
            <a:avLst/>
          </a:prstGeom>
          <a:solidFill>
            <a:srgbClr val="69B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点赞服务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08011" y="2076762"/>
            <a:ext cx="697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业务应用</a:t>
            </a:r>
          </a:p>
        </p:txBody>
      </p:sp>
      <p:sp>
        <p:nvSpPr>
          <p:cNvPr id="14" name="矩形 13"/>
          <p:cNvSpPr/>
          <p:nvPr/>
        </p:nvSpPr>
        <p:spPr>
          <a:xfrm>
            <a:off x="5400889" y="2115324"/>
            <a:ext cx="967916" cy="455275"/>
          </a:xfrm>
          <a:prstGeom prst="rect">
            <a:avLst/>
          </a:prstGeom>
          <a:solidFill>
            <a:srgbClr val="69B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点踩服务</a:t>
            </a:r>
          </a:p>
        </p:txBody>
      </p:sp>
      <p:sp>
        <p:nvSpPr>
          <p:cNvPr id="19" name="矩形 18"/>
          <p:cNvSpPr/>
          <p:nvPr/>
        </p:nvSpPr>
        <p:spPr>
          <a:xfrm>
            <a:off x="6434999" y="2109996"/>
            <a:ext cx="972486" cy="455274"/>
          </a:xfrm>
          <a:prstGeom prst="rect">
            <a:avLst/>
          </a:prstGeom>
          <a:solidFill>
            <a:srgbClr val="69B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回复服务</a:t>
            </a:r>
          </a:p>
        </p:txBody>
      </p:sp>
      <p:sp>
        <p:nvSpPr>
          <p:cNvPr id="46" name="矩形 45"/>
          <p:cNvSpPr/>
          <p:nvPr/>
        </p:nvSpPr>
        <p:spPr>
          <a:xfrm>
            <a:off x="2201685" y="2906801"/>
            <a:ext cx="5342116" cy="642134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385346" y="2992709"/>
            <a:ext cx="1030967" cy="4552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用户管理</a:t>
            </a:r>
          </a:p>
        </p:txBody>
      </p:sp>
      <p:sp>
        <p:nvSpPr>
          <p:cNvPr id="48" name="矩形 47"/>
          <p:cNvSpPr/>
          <p:nvPr/>
        </p:nvSpPr>
        <p:spPr>
          <a:xfrm>
            <a:off x="4713086" y="2992709"/>
            <a:ext cx="1166369" cy="4552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跨平台迁移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308011" y="2848847"/>
            <a:ext cx="697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平台服务</a:t>
            </a:r>
          </a:p>
        </p:txBody>
      </p:sp>
      <p:sp>
        <p:nvSpPr>
          <p:cNvPr id="51" name="矩形 50"/>
          <p:cNvSpPr/>
          <p:nvPr/>
        </p:nvSpPr>
        <p:spPr>
          <a:xfrm>
            <a:off x="6103908" y="2992680"/>
            <a:ext cx="1097631" cy="4527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用户交互</a:t>
            </a:r>
          </a:p>
        </p:txBody>
      </p:sp>
      <p:sp>
        <p:nvSpPr>
          <p:cNvPr id="56" name="矩形 55"/>
          <p:cNvSpPr/>
          <p:nvPr/>
        </p:nvSpPr>
        <p:spPr>
          <a:xfrm>
            <a:off x="2201685" y="3626008"/>
            <a:ext cx="5342116" cy="1143430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401782" y="4279860"/>
            <a:ext cx="866545" cy="4056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数字签名</a:t>
            </a:r>
          </a:p>
        </p:txBody>
      </p:sp>
      <p:sp>
        <p:nvSpPr>
          <p:cNvPr id="58" name="矩形 57"/>
          <p:cNvSpPr/>
          <p:nvPr/>
        </p:nvSpPr>
        <p:spPr>
          <a:xfrm>
            <a:off x="4365412" y="3757037"/>
            <a:ext cx="866545" cy="4056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加密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353089" y="3875585"/>
            <a:ext cx="94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区块链服务</a:t>
            </a:r>
          </a:p>
        </p:txBody>
      </p:sp>
      <p:sp>
        <p:nvSpPr>
          <p:cNvPr id="60" name="矩形 59"/>
          <p:cNvSpPr/>
          <p:nvPr/>
        </p:nvSpPr>
        <p:spPr>
          <a:xfrm>
            <a:off x="5404820" y="3757036"/>
            <a:ext cx="861198" cy="405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时序</a:t>
            </a:r>
          </a:p>
        </p:txBody>
      </p:sp>
      <p:sp>
        <p:nvSpPr>
          <p:cNvPr id="61" name="矩形 60"/>
          <p:cNvSpPr/>
          <p:nvPr/>
        </p:nvSpPr>
        <p:spPr>
          <a:xfrm>
            <a:off x="6438150" y="3757037"/>
            <a:ext cx="866545" cy="4056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共识</a:t>
            </a:r>
          </a:p>
        </p:txBody>
      </p:sp>
      <p:sp>
        <p:nvSpPr>
          <p:cNvPr id="62" name="矩形 61"/>
          <p:cNvSpPr/>
          <p:nvPr/>
        </p:nvSpPr>
        <p:spPr>
          <a:xfrm>
            <a:off x="3326731" y="4279672"/>
            <a:ext cx="866546" cy="4056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账本记录</a:t>
            </a:r>
          </a:p>
        </p:txBody>
      </p:sp>
      <p:sp>
        <p:nvSpPr>
          <p:cNvPr id="63" name="矩形 62"/>
          <p:cNvSpPr/>
          <p:nvPr/>
        </p:nvSpPr>
        <p:spPr>
          <a:xfrm>
            <a:off x="4371059" y="4279671"/>
            <a:ext cx="860899" cy="405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智能合约</a:t>
            </a:r>
          </a:p>
        </p:txBody>
      </p:sp>
      <p:sp>
        <p:nvSpPr>
          <p:cNvPr id="64" name="矩形 63"/>
          <p:cNvSpPr/>
          <p:nvPr/>
        </p:nvSpPr>
        <p:spPr>
          <a:xfrm>
            <a:off x="6438149" y="4279672"/>
            <a:ext cx="866545" cy="4056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隐私保护</a:t>
            </a:r>
          </a:p>
        </p:txBody>
      </p:sp>
      <p:sp>
        <p:nvSpPr>
          <p:cNvPr id="67" name="矩形 66"/>
          <p:cNvSpPr/>
          <p:nvPr/>
        </p:nvSpPr>
        <p:spPr>
          <a:xfrm>
            <a:off x="2201685" y="4854095"/>
            <a:ext cx="5342116" cy="793668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215474" y="5052411"/>
            <a:ext cx="1152238" cy="4552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大数据</a:t>
            </a:r>
          </a:p>
        </p:txBody>
      </p:sp>
      <p:sp>
        <p:nvSpPr>
          <p:cNvPr id="69" name="矩形 68"/>
          <p:cNvSpPr/>
          <p:nvPr/>
        </p:nvSpPr>
        <p:spPr>
          <a:xfrm>
            <a:off x="4679674" y="5063665"/>
            <a:ext cx="1152238" cy="455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人工智能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2308011" y="4927763"/>
            <a:ext cx="697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支持服务</a:t>
            </a:r>
          </a:p>
        </p:txBody>
      </p:sp>
      <p:sp>
        <p:nvSpPr>
          <p:cNvPr id="73" name="矩形 72"/>
          <p:cNvSpPr/>
          <p:nvPr/>
        </p:nvSpPr>
        <p:spPr>
          <a:xfrm>
            <a:off x="6024387" y="5052411"/>
            <a:ext cx="1152238" cy="455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云平台</a:t>
            </a:r>
          </a:p>
        </p:txBody>
      </p:sp>
      <p:sp>
        <p:nvSpPr>
          <p:cNvPr id="76" name="矩形 75"/>
          <p:cNvSpPr/>
          <p:nvPr/>
        </p:nvSpPr>
        <p:spPr>
          <a:xfrm>
            <a:off x="2201662" y="5721788"/>
            <a:ext cx="8667707" cy="1030272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249945" y="6278583"/>
            <a:ext cx="1098131" cy="41673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AWS</a:t>
            </a:r>
            <a:endParaRPr kumimoji="1" lang="zh-CN" altLang="en-US" sz="1200" b="1" dirty="0">
              <a:latin typeface="仿宋" panose="02010609060101010101" pitchFamily="49" charset="-122"/>
              <a:ea typeface="仿宋" panose="02010609060101010101" pitchFamily="49" charset="-122"/>
              <a:cs typeface="PingFang SC Semibold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672609" y="6295281"/>
            <a:ext cx="1098131" cy="41265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Azure</a:t>
            </a:r>
            <a:endParaRPr kumimoji="1" lang="zh-CN" altLang="en-US" sz="1200" b="1" dirty="0">
              <a:latin typeface="仿宋" panose="02010609060101010101" pitchFamily="49" charset="-122"/>
              <a:ea typeface="仿宋" panose="02010609060101010101" pitchFamily="49" charset="-122"/>
              <a:cs typeface="PingFang SC Semibold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308011" y="5789485"/>
            <a:ext cx="697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基础设施</a:t>
            </a:r>
          </a:p>
        </p:txBody>
      </p:sp>
      <p:sp>
        <p:nvSpPr>
          <p:cNvPr id="81" name="矩形 80"/>
          <p:cNvSpPr/>
          <p:nvPr/>
        </p:nvSpPr>
        <p:spPr>
          <a:xfrm>
            <a:off x="6022350" y="6288419"/>
            <a:ext cx="1088665" cy="4090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阿里云</a:t>
            </a:r>
          </a:p>
        </p:txBody>
      </p:sp>
      <p:sp>
        <p:nvSpPr>
          <p:cNvPr id="82" name="矩形 81"/>
          <p:cNvSpPr/>
          <p:nvPr/>
        </p:nvSpPr>
        <p:spPr>
          <a:xfrm>
            <a:off x="8857399" y="6290510"/>
            <a:ext cx="1111408" cy="41742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腾讯云</a:t>
            </a:r>
          </a:p>
        </p:txBody>
      </p:sp>
      <p:sp>
        <p:nvSpPr>
          <p:cNvPr id="83" name="矩形 82"/>
          <p:cNvSpPr/>
          <p:nvPr/>
        </p:nvSpPr>
        <p:spPr>
          <a:xfrm>
            <a:off x="7445014" y="6287874"/>
            <a:ext cx="1117841" cy="42005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华为云</a:t>
            </a:r>
          </a:p>
        </p:txBody>
      </p:sp>
      <p:sp>
        <p:nvSpPr>
          <p:cNvPr id="95" name="矩形 94"/>
          <p:cNvSpPr/>
          <p:nvPr/>
        </p:nvSpPr>
        <p:spPr>
          <a:xfrm>
            <a:off x="7974909" y="1996767"/>
            <a:ext cx="1242759" cy="3650995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8075654" y="2758887"/>
            <a:ext cx="1005001" cy="4711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持续集成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8235528" y="2033456"/>
            <a:ext cx="72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开发部署</a:t>
            </a:r>
          </a:p>
        </p:txBody>
      </p:sp>
      <p:sp>
        <p:nvSpPr>
          <p:cNvPr id="98" name="矩形 97"/>
          <p:cNvSpPr/>
          <p:nvPr/>
        </p:nvSpPr>
        <p:spPr>
          <a:xfrm>
            <a:off x="8081731" y="3313340"/>
            <a:ext cx="1005001" cy="4711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持续部署</a:t>
            </a:r>
          </a:p>
        </p:txBody>
      </p:sp>
      <p:sp>
        <p:nvSpPr>
          <p:cNvPr id="99" name="矩形 98"/>
          <p:cNvSpPr/>
          <p:nvPr/>
        </p:nvSpPr>
        <p:spPr>
          <a:xfrm>
            <a:off x="8081731" y="3907034"/>
            <a:ext cx="1005001" cy="4711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服务发现</a:t>
            </a:r>
          </a:p>
        </p:txBody>
      </p:sp>
      <p:sp>
        <p:nvSpPr>
          <p:cNvPr id="100" name="矩形 99"/>
          <p:cNvSpPr/>
          <p:nvPr/>
        </p:nvSpPr>
        <p:spPr>
          <a:xfrm>
            <a:off x="8081731" y="4523584"/>
            <a:ext cx="1005001" cy="4711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服务注册</a:t>
            </a:r>
          </a:p>
        </p:txBody>
      </p:sp>
      <p:sp>
        <p:nvSpPr>
          <p:cNvPr id="101" name="矩形 100"/>
          <p:cNvSpPr/>
          <p:nvPr/>
        </p:nvSpPr>
        <p:spPr>
          <a:xfrm>
            <a:off x="8081731" y="5102020"/>
            <a:ext cx="1005001" cy="4711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消息队列</a:t>
            </a:r>
          </a:p>
        </p:txBody>
      </p:sp>
      <p:sp>
        <p:nvSpPr>
          <p:cNvPr id="110" name="矩形 109"/>
          <p:cNvSpPr/>
          <p:nvPr/>
        </p:nvSpPr>
        <p:spPr>
          <a:xfrm>
            <a:off x="9729457" y="2765654"/>
            <a:ext cx="971057" cy="455275"/>
          </a:xfrm>
          <a:prstGeom prst="rect">
            <a:avLst/>
          </a:prstGeom>
          <a:solidFill>
            <a:srgbClr val="FD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实时查询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9899413" y="2164968"/>
            <a:ext cx="6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运营</a:t>
            </a:r>
          </a:p>
        </p:txBody>
      </p:sp>
      <p:sp>
        <p:nvSpPr>
          <p:cNvPr id="112" name="矩形 111"/>
          <p:cNvSpPr/>
          <p:nvPr/>
        </p:nvSpPr>
        <p:spPr>
          <a:xfrm>
            <a:off x="9729457" y="3369991"/>
            <a:ext cx="971057" cy="455275"/>
          </a:xfrm>
          <a:prstGeom prst="rect">
            <a:avLst/>
          </a:prstGeom>
          <a:solidFill>
            <a:srgbClr val="FD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奖惩机制</a:t>
            </a:r>
          </a:p>
        </p:txBody>
      </p:sp>
      <p:sp>
        <p:nvSpPr>
          <p:cNvPr id="113" name="矩形 112"/>
          <p:cNvSpPr/>
          <p:nvPr/>
        </p:nvSpPr>
        <p:spPr>
          <a:xfrm>
            <a:off x="9729457" y="3963685"/>
            <a:ext cx="971057" cy="455275"/>
          </a:xfrm>
          <a:prstGeom prst="rect">
            <a:avLst/>
          </a:prstGeom>
          <a:solidFill>
            <a:srgbClr val="FD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跨平台管理</a:t>
            </a:r>
          </a:p>
        </p:txBody>
      </p:sp>
      <p:sp>
        <p:nvSpPr>
          <p:cNvPr id="9" name="椭圆 8"/>
          <p:cNvSpPr/>
          <p:nvPr/>
        </p:nvSpPr>
        <p:spPr>
          <a:xfrm>
            <a:off x="370338" y="2105010"/>
            <a:ext cx="310423" cy="310423"/>
          </a:xfrm>
          <a:prstGeom prst="ellipse">
            <a:avLst/>
          </a:prstGeom>
          <a:solidFill>
            <a:srgbClr val="FD2C0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latin typeface="仿宋" panose="02010609060101010101" pitchFamily="49" charset="-122"/>
                <a:ea typeface="仿宋" panose="02010609060101010101" pitchFamily="49" charset="-122"/>
                <a:cs typeface="Roboto" charset="0"/>
              </a:rPr>
              <a:t>1</a:t>
            </a:r>
            <a:endParaRPr kumimoji="1" lang="zh-CN" altLang="en-US" sz="1400" b="1" dirty="0">
              <a:latin typeface="仿宋" panose="02010609060101010101" pitchFamily="49" charset="-122"/>
              <a:ea typeface="仿宋" panose="02010609060101010101" pitchFamily="49" charset="-122"/>
              <a:cs typeface="Roboto" charset="0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370337" y="3815966"/>
            <a:ext cx="310423" cy="310423"/>
          </a:xfrm>
          <a:prstGeom prst="ellipse">
            <a:avLst/>
          </a:prstGeom>
          <a:solidFill>
            <a:srgbClr val="FD2C0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latin typeface="仿宋" panose="02010609060101010101" pitchFamily="49" charset="-122"/>
                <a:ea typeface="仿宋" panose="02010609060101010101" pitchFamily="49" charset="-122"/>
                <a:cs typeface="Roboto" charset="0"/>
              </a:rPr>
              <a:t>2</a:t>
            </a:r>
            <a:endParaRPr kumimoji="1" lang="zh-CN" altLang="en-US" sz="1400" b="1" dirty="0">
              <a:latin typeface="仿宋" panose="02010609060101010101" pitchFamily="49" charset="-122"/>
              <a:ea typeface="仿宋" panose="02010609060101010101" pitchFamily="49" charset="-122"/>
              <a:cs typeface="Roboto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098AD64-E3EB-4DDB-BFBE-337EDACD1FD6}"/>
              </a:ext>
            </a:extLst>
          </p:cNvPr>
          <p:cNvSpPr/>
          <p:nvPr/>
        </p:nvSpPr>
        <p:spPr>
          <a:xfrm>
            <a:off x="3323578" y="3766332"/>
            <a:ext cx="868253" cy="405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跨链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BA826B5-ED68-4685-8A75-B5F0037CDB9E}"/>
              </a:ext>
            </a:extLst>
          </p:cNvPr>
          <p:cNvSpPr/>
          <p:nvPr/>
        </p:nvSpPr>
        <p:spPr>
          <a:xfrm>
            <a:off x="3919905" y="5776505"/>
            <a:ext cx="1257732" cy="42863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WIFI</a:t>
            </a:r>
            <a:endParaRPr kumimoji="1" lang="zh-CN" altLang="en-US" sz="1200" b="1" dirty="0">
              <a:latin typeface="仿宋" panose="02010609060101010101" pitchFamily="49" charset="-122"/>
              <a:ea typeface="仿宋" panose="02010609060101010101" pitchFamily="49" charset="-122"/>
              <a:cs typeface="PingFang SC Semibold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6CF2D69-67B6-40D7-AC8C-01BE374B057F}"/>
              </a:ext>
            </a:extLst>
          </p:cNvPr>
          <p:cNvSpPr/>
          <p:nvPr/>
        </p:nvSpPr>
        <p:spPr>
          <a:xfrm>
            <a:off x="6022349" y="5776505"/>
            <a:ext cx="1088665" cy="42863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4G</a:t>
            </a:r>
            <a:endParaRPr kumimoji="1" lang="zh-CN" altLang="en-US" sz="1400" b="1" dirty="0">
              <a:latin typeface="仿宋" panose="02010609060101010101" pitchFamily="49" charset="-122"/>
              <a:ea typeface="仿宋" panose="02010609060101010101" pitchFamily="49" charset="-122"/>
              <a:cs typeface="PingFang SC Semibold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3EAA05D9-63AE-4AE7-91EF-2F0C3B973B94}"/>
              </a:ext>
            </a:extLst>
          </p:cNvPr>
          <p:cNvSpPr/>
          <p:nvPr/>
        </p:nvSpPr>
        <p:spPr>
          <a:xfrm>
            <a:off x="8182642" y="5776505"/>
            <a:ext cx="1117841" cy="42863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latin typeface="仿宋" panose="02010609060101010101" pitchFamily="49" charset="-122"/>
                <a:ea typeface="仿宋" panose="02010609060101010101" pitchFamily="49" charset="-122"/>
                <a:cs typeface="PingFang SC Semibold" charset="-122"/>
              </a:rPr>
              <a:t>5G</a:t>
            </a:r>
            <a:endParaRPr kumimoji="1" lang="zh-CN" altLang="en-US" sz="1400" b="1" dirty="0">
              <a:latin typeface="仿宋" panose="02010609060101010101" pitchFamily="49" charset="-122"/>
              <a:ea typeface="仿宋" panose="02010609060101010101" pitchFamily="49" charset="-122"/>
              <a:cs typeface="PingFang SC Semibold" charset="-122"/>
            </a:endParaRPr>
          </a:p>
        </p:txBody>
      </p:sp>
      <p:pic>
        <p:nvPicPr>
          <p:cNvPr id="77" name="内容占位符 3">
            <a:extLst>
              <a:ext uri="{FF2B5EF4-FFF2-40B4-BE49-F238E27FC236}">
                <a16:creationId xmlns:a16="http://schemas.microsoft.com/office/drawing/2014/main" id="{1637E52D-DA0E-42DB-94DD-74C28F2FB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067"/>
            <a:ext cx="12192000" cy="1960880"/>
          </a:xfrm>
          <a:prstGeom prst="rect">
            <a:avLst/>
          </a:prstGeom>
        </p:spPr>
      </p:pic>
      <p:sp>
        <p:nvSpPr>
          <p:cNvPr id="91" name="矩形 90">
            <a:extLst>
              <a:ext uri="{FF2B5EF4-FFF2-40B4-BE49-F238E27FC236}">
                <a16:creationId xmlns:a16="http://schemas.microsoft.com/office/drawing/2014/main" id="{4FD996E2-5548-434D-9E7A-1C13B9FE0D52}"/>
              </a:ext>
            </a:extLst>
          </p:cNvPr>
          <p:cNvSpPr/>
          <p:nvPr/>
        </p:nvSpPr>
        <p:spPr>
          <a:xfrm>
            <a:off x="9626610" y="1985426"/>
            <a:ext cx="1242759" cy="3650995"/>
          </a:xfrm>
          <a:prstGeom prst="rect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85DB593-B256-44A9-B453-6908ABCFA8E6}"/>
              </a:ext>
            </a:extLst>
          </p:cNvPr>
          <p:cNvSpPr txBox="1"/>
          <p:nvPr/>
        </p:nvSpPr>
        <p:spPr>
          <a:xfrm>
            <a:off x="669925" y="769620"/>
            <a:ext cx="7490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项目简介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整体框架</a:t>
            </a:r>
          </a:p>
        </p:txBody>
      </p:sp>
    </p:spTree>
    <p:extLst>
      <p:ext uri="{BB962C8B-B14F-4D97-AF65-F5344CB8AC3E}">
        <p14:creationId xmlns:p14="http://schemas.microsoft.com/office/powerpoint/2010/main" val="1982516556"/>
      </p:ext>
    </p:extLst>
  </p:cSld>
  <p:clrMapOvr>
    <a:masterClrMapping/>
  </p:clrMapOvr>
  <p:transition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66445" y="2418070"/>
            <a:ext cx="5100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实现用户信用值的跨应用转移,减少用户在特定平台的“成长”时间。增强用户体验。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35700" y="2423160"/>
            <a:ext cx="51009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有利于完善用户激励、惩罚体系。提升用户的参与感。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6445" y="6415350"/>
            <a:ext cx="5543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可以极大程度地优化评论区内容。遏制相关灰色产业的发展。</a:t>
            </a:r>
          </a:p>
        </p:txBody>
      </p:sp>
      <p:pic>
        <p:nvPicPr>
          <p:cNvPr id="13" name="图片 12" descr="未标题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16" y="3032740"/>
            <a:ext cx="2833370" cy="2833370"/>
          </a:xfrm>
          <a:prstGeom prst="rect">
            <a:avLst/>
          </a:prstGeom>
        </p:spPr>
      </p:pic>
      <p:pic>
        <p:nvPicPr>
          <p:cNvPr id="15" name="图片 14" descr="未标题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792" y="2988925"/>
            <a:ext cx="2877185" cy="2877185"/>
          </a:xfrm>
          <a:prstGeom prst="rect">
            <a:avLst/>
          </a:prstGeom>
        </p:spPr>
      </p:pic>
      <p:pic>
        <p:nvPicPr>
          <p:cNvPr id="16" name="图片 15" descr="未标题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65" y="1999615"/>
            <a:ext cx="3073400" cy="38735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73760" y="1999615"/>
            <a:ext cx="3178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实现跨应用程序的评论管理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8" name="图片 17" descr="未标题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765" y="2000122"/>
            <a:ext cx="2265680" cy="3873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94475" y="2012187"/>
            <a:ext cx="2045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实现评论可溯源</a:t>
            </a:r>
          </a:p>
        </p:txBody>
      </p:sp>
      <p:pic>
        <p:nvPicPr>
          <p:cNvPr id="20" name="图片 19" descr="未标题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65" y="5991805"/>
            <a:ext cx="3285490" cy="3873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3125" y="5991805"/>
            <a:ext cx="3576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已发评论不可篡改、不可删除</a:t>
            </a:r>
            <a:endParaRPr lang="zh-CN" altLang="en-US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4" name="内容占位符 3">
            <a:extLst>
              <a:ext uri="{FF2B5EF4-FFF2-40B4-BE49-F238E27FC236}">
                <a16:creationId xmlns:a16="http://schemas.microsoft.com/office/drawing/2014/main" id="{39B13691-D4C5-4D7C-B9D7-BA255B930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96088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EBB5E83-FC1D-4DCA-94B8-191FBA2E8D23}"/>
              </a:ext>
            </a:extLst>
          </p:cNvPr>
          <p:cNvSpPr txBox="1"/>
          <p:nvPr/>
        </p:nvSpPr>
        <p:spPr>
          <a:xfrm>
            <a:off x="669925" y="769620"/>
            <a:ext cx="7490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项目优势</a:t>
            </a:r>
          </a:p>
        </p:txBody>
      </p:sp>
    </p:spTree>
    <p:custDataLst>
      <p:tags r:id="rId1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疑问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658" y="1992646"/>
            <a:ext cx="2540000" cy="2540000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1712851" y="2408278"/>
            <a:ext cx="2529901" cy="1586527"/>
          </a:xfrm>
          <a:prstGeom prst="wedgeEllipseCallout">
            <a:avLst/>
          </a:prstGeom>
          <a:solidFill>
            <a:srgbClr val="E99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11606" y="2610916"/>
            <a:ext cx="2319020" cy="1197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如果商家创建大量小号给自己的号点赞，或者给点dislike，这个怎么处理？</a:t>
            </a:r>
          </a:p>
        </p:txBody>
      </p:sp>
      <p:sp>
        <p:nvSpPr>
          <p:cNvPr id="8" name="矩形 7"/>
          <p:cNvSpPr/>
          <p:nvPr/>
        </p:nvSpPr>
        <p:spPr>
          <a:xfrm>
            <a:off x="5970905" y="1992646"/>
            <a:ext cx="5996195" cy="2302886"/>
          </a:xfrm>
          <a:prstGeom prst="rect">
            <a:avLst/>
          </a:prstGeom>
          <a:noFill/>
          <a:ln w="28575" cmpd="sng">
            <a:solidFill>
              <a:srgbClr val="E99C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94755" y="1936054"/>
            <a:ext cx="290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可以从以下几个方面限制：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34326" y="2269670"/>
            <a:ext cx="5023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当积分低于某个值，但又并未低于“被封号”的阈值（例如刚刚创建的新号），此时限制用户like或dislike行为</a:t>
            </a:r>
          </a:p>
        </p:txBody>
      </p:sp>
      <p:sp>
        <p:nvSpPr>
          <p:cNvPr id="11" name="椭圆 10"/>
          <p:cNvSpPr/>
          <p:nvPr/>
        </p:nvSpPr>
        <p:spPr>
          <a:xfrm>
            <a:off x="6362268" y="2334034"/>
            <a:ext cx="153670" cy="153670"/>
          </a:xfrm>
          <a:prstGeom prst="ellipse">
            <a:avLst/>
          </a:prstGeom>
          <a:solidFill>
            <a:srgbClr val="E99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362268" y="3185811"/>
            <a:ext cx="153670" cy="153670"/>
          </a:xfrm>
          <a:prstGeom prst="ellipse">
            <a:avLst/>
          </a:prstGeom>
          <a:solidFill>
            <a:srgbClr val="E99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43675" y="3097990"/>
            <a:ext cx="53639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可以通过比对当前用户的“行为”（like或dislike）与“多数行为”的差异，进行细化的判断。例如“多数行为”是dislike，而当前用户点击了“like”,就有恶意评价的嫌疑，此时可以限制该操作执行（即like不成功）。</a:t>
            </a:r>
          </a:p>
        </p:txBody>
      </p:sp>
      <p:sp>
        <p:nvSpPr>
          <p:cNvPr id="14" name="右箭头 13"/>
          <p:cNvSpPr/>
          <p:nvPr/>
        </p:nvSpPr>
        <p:spPr>
          <a:xfrm>
            <a:off x="4242752" y="3265220"/>
            <a:ext cx="1673225" cy="230505"/>
          </a:xfrm>
          <a:prstGeom prst="rightArrow">
            <a:avLst/>
          </a:prstGeom>
          <a:solidFill>
            <a:srgbClr val="E99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01197" y="2896920"/>
            <a:ext cx="126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解决方案</a:t>
            </a:r>
          </a:p>
        </p:txBody>
      </p:sp>
      <p:sp>
        <p:nvSpPr>
          <p:cNvPr id="17" name="椭圆形标注 16"/>
          <p:cNvSpPr/>
          <p:nvPr/>
        </p:nvSpPr>
        <p:spPr>
          <a:xfrm>
            <a:off x="1629360" y="4692489"/>
            <a:ext cx="2364740" cy="1482953"/>
          </a:xfrm>
          <a:prstGeom prst="wedgeEllipseCallout">
            <a:avLst/>
          </a:prstGeom>
          <a:solidFill>
            <a:srgbClr val="E99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49056" y="4972955"/>
            <a:ext cx="2402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为什么要用跨链，或者多链，只用一条链不好么？</a:t>
            </a:r>
          </a:p>
        </p:txBody>
      </p:sp>
      <p:sp>
        <p:nvSpPr>
          <p:cNvPr id="19" name="矩形 18"/>
          <p:cNvSpPr/>
          <p:nvPr/>
        </p:nvSpPr>
        <p:spPr>
          <a:xfrm>
            <a:off x="5970904" y="4475480"/>
            <a:ext cx="5996195" cy="2253794"/>
          </a:xfrm>
          <a:prstGeom prst="rect">
            <a:avLst/>
          </a:prstGeom>
          <a:noFill/>
          <a:ln w="28575" cmpd="sng">
            <a:solidFill>
              <a:srgbClr val="E99C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87771" y="4614119"/>
            <a:ext cx="547932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单链有承载极限，采用多链结构的区块链系统，一个平台一条链，资源隔离，平台间不会影响。</a:t>
            </a:r>
          </a:p>
        </p:txBody>
      </p:sp>
      <p:sp>
        <p:nvSpPr>
          <p:cNvPr id="22" name="椭圆 21"/>
          <p:cNvSpPr/>
          <p:nvPr/>
        </p:nvSpPr>
        <p:spPr>
          <a:xfrm>
            <a:off x="6217920" y="4708617"/>
            <a:ext cx="153670" cy="153670"/>
          </a:xfrm>
          <a:prstGeom prst="ellipse">
            <a:avLst/>
          </a:prstGeom>
          <a:solidFill>
            <a:srgbClr val="E99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60006" y="6103996"/>
            <a:ext cx="560257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单链不易打破不同平台间“相对孤立”的状态，不易进行积分的转移。</a:t>
            </a:r>
          </a:p>
        </p:txBody>
      </p:sp>
      <p:sp>
        <p:nvSpPr>
          <p:cNvPr id="25" name="右箭头 24"/>
          <p:cNvSpPr/>
          <p:nvPr/>
        </p:nvSpPr>
        <p:spPr>
          <a:xfrm>
            <a:off x="4139883" y="5570790"/>
            <a:ext cx="1673225" cy="230505"/>
          </a:xfrm>
          <a:prstGeom prst="rightArrow">
            <a:avLst/>
          </a:prstGeom>
          <a:solidFill>
            <a:srgbClr val="E99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89463" y="5210110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答案</a:t>
            </a:r>
          </a:p>
        </p:txBody>
      </p:sp>
      <p:pic>
        <p:nvPicPr>
          <p:cNvPr id="27" name="图片 26" descr="女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5" y="4625775"/>
            <a:ext cx="1951355" cy="1951355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6208598" y="5312778"/>
            <a:ext cx="153670" cy="153670"/>
          </a:xfrm>
          <a:prstGeom prst="ellipse">
            <a:avLst/>
          </a:prstGeom>
          <a:solidFill>
            <a:srgbClr val="E99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72474" y="5203498"/>
            <a:ext cx="554965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有专门的跨链算法实现相对隔离的业务单元间（不同dapp）资源的协同，链内节点均运行于集群，节点内部通过并行化方案提升吞吐量指标。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2AE2037-2FAA-409D-9A6F-4AFD5F7A1D8F}"/>
              </a:ext>
            </a:extLst>
          </p:cNvPr>
          <p:cNvSpPr/>
          <p:nvPr/>
        </p:nvSpPr>
        <p:spPr>
          <a:xfrm>
            <a:off x="6217920" y="6213760"/>
            <a:ext cx="153670" cy="153670"/>
          </a:xfrm>
          <a:prstGeom prst="ellipse">
            <a:avLst/>
          </a:prstGeom>
          <a:solidFill>
            <a:srgbClr val="E99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7" name="内容占位符 3">
            <a:extLst>
              <a:ext uri="{FF2B5EF4-FFF2-40B4-BE49-F238E27FC236}">
                <a16:creationId xmlns:a16="http://schemas.microsoft.com/office/drawing/2014/main" id="{7ACC5E7D-1251-4891-804C-3132E8E14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093"/>
            <a:ext cx="12192000" cy="196088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AF51F10-7E85-413C-A597-D37A1ED09A4C}"/>
              </a:ext>
            </a:extLst>
          </p:cNvPr>
          <p:cNvSpPr txBox="1"/>
          <p:nvPr/>
        </p:nvSpPr>
        <p:spPr>
          <a:xfrm>
            <a:off x="669925" y="769620"/>
            <a:ext cx="749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项目完善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自问自答</a:t>
            </a: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内容占位符 3">
            <a:extLst>
              <a:ext uri="{FF2B5EF4-FFF2-40B4-BE49-F238E27FC236}">
                <a16:creationId xmlns:a16="http://schemas.microsoft.com/office/drawing/2014/main" id="{8197D6C2-663D-4826-9705-AA1200467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" y="-2219"/>
            <a:ext cx="12192000" cy="1960880"/>
          </a:xfrm>
          <a:prstGeom prst="rect">
            <a:avLst/>
          </a:prstGeom>
        </p:spPr>
      </p:pic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2404745"/>
            <a:ext cx="3234690" cy="3873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11835" y="2423795"/>
            <a:ext cx="296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跨链技术实现评论可跨平台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06145" y="2923540"/>
            <a:ext cx="10778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利用区块链跨链技术可以实现用户信用信息的转移，节省用户在不同平台的“信用成长”时间，可以简化各种平台繁复的用户身份确认（确认该用户是不是恶意评论者）流程。</a:t>
            </a:r>
          </a:p>
          <a:p>
            <a:pPr algn="l">
              <a:buClrTx/>
              <a:buSzTx/>
              <a:buFontTx/>
            </a:pPr>
            <a:endParaRPr lang="zh-CN" altLang="en-US" sz="160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buClrTx/>
              <a:buSzTx/>
              <a:buFontTx/>
            </a:pPr>
            <a:endParaRPr lang="zh-CN" altLang="en-US" sz="16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9" name="图片 18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70" y="3035935"/>
            <a:ext cx="194310" cy="198755"/>
          </a:xfrm>
          <a:prstGeom prst="rect">
            <a:avLst/>
          </a:prstGeom>
        </p:spPr>
      </p:pic>
      <p:pic>
        <p:nvPicPr>
          <p:cNvPr id="23" name="图片 22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70" y="4944110"/>
            <a:ext cx="2992755" cy="3873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17220" y="4963160"/>
            <a:ext cx="296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区块链特性实现评论可溯源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21385" y="5464810"/>
            <a:ext cx="107784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用户的任何操作都是在区块链上进行的，评论内容也是哈希上链的，所以可以对于任意操作进行链上溯源。</a:t>
            </a:r>
          </a:p>
        </p:txBody>
      </p:sp>
      <p:pic>
        <p:nvPicPr>
          <p:cNvPr id="26" name="图片 25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35" y="5534025"/>
            <a:ext cx="194310" cy="198755"/>
          </a:xfrm>
          <a:prstGeom prst="rect">
            <a:avLst/>
          </a:prstGeom>
        </p:spPr>
      </p:pic>
      <p:pic>
        <p:nvPicPr>
          <p:cNvPr id="4" name="图片 3" descr="美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0" y="3644265"/>
            <a:ext cx="1089660" cy="1089660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5357495" y="3999865"/>
            <a:ext cx="1358900" cy="4603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 descr="饿了么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930" y="3644265"/>
            <a:ext cx="1028700" cy="10287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44490" y="3790950"/>
            <a:ext cx="1473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跨链技术</a:t>
            </a:r>
          </a:p>
        </p:txBody>
      </p:sp>
      <p:sp>
        <p:nvSpPr>
          <p:cNvPr id="28" name="椭圆 27"/>
          <p:cNvSpPr/>
          <p:nvPr/>
        </p:nvSpPr>
        <p:spPr>
          <a:xfrm>
            <a:off x="3139440" y="5801995"/>
            <a:ext cx="1058545" cy="1058545"/>
          </a:xfrm>
          <a:prstGeom prst="ellipse">
            <a:avLst/>
          </a:prstGeom>
          <a:solidFill>
            <a:srgbClr val="12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708900" y="5801995"/>
            <a:ext cx="1058545" cy="1058545"/>
          </a:xfrm>
          <a:prstGeom prst="ellipse">
            <a:avLst/>
          </a:prstGeom>
          <a:solidFill>
            <a:srgbClr val="22C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10560" y="6070600"/>
            <a:ext cx="1304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评论</a:t>
            </a:r>
          </a:p>
        </p:txBody>
      </p:sp>
      <p:sp>
        <p:nvSpPr>
          <p:cNvPr id="6" name="右箭头 5"/>
          <p:cNvSpPr/>
          <p:nvPr/>
        </p:nvSpPr>
        <p:spPr>
          <a:xfrm>
            <a:off x="5357495" y="6212840"/>
            <a:ext cx="1358900" cy="4603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85430" y="5869940"/>
            <a:ext cx="21805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奖励</a:t>
            </a:r>
          </a:p>
          <a:p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或</a:t>
            </a:r>
          </a:p>
          <a:p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惩罚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44490" y="6070600"/>
            <a:ext cx="1089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</a:rPr>
              <a:t>address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E27748-3ADB-45E9-9F67-CB52407B12B5}"/>
              </a:ext>
            </a:extLst>
          </p:cNvPr>
          <p:cNvSpPr txBox="1"/>
          <p:nvPr/>
        </p:nvSpPr>
        <p:spPr>
          <a:xfrm>
            <a:off x="669925" y="769620"/>
            <a:ext cx="749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选择区块链技术实现项目的原因</a:t>
            </a: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17"/>
          <p:cNvCxnSpPr/>
          <p:nvPr/>
        </p:nvCxnSpPr>
        <p:spPr>
          <a:xfrm flipV="1">
            <a:off x="2238873" y="6316017"/>
            <a:ext cx="8709232" cy="19146"/>
          </a:xfrm>
          <a:prstGeom prst="lin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342762" y="3654285"/>
            <a:ext cx="7532297" cy="631540"/>
          </a:xfrm>
          <a:prstGeom prst="lin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9" name="椭圆 8"/>
          <p:cNvSpPr/>
          <p:nvPr/>
        </p:nvSpPr>
        <p:spPr>
          <a:xfrm>
            <a:off x="5824538" y="3211928"/>
            <a:ext cx="2728912" cy="2728913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24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Arial Unicode MS" pitchFamily="34" charset="-122"/>
            </a:endParaRPr>
          </a:p>
        </p:txBody>
      </p:sp>
      <p:grpSp>
        <p:nvGrpSpPr>
          <p:cNvPr id="10" name="组合 53"/>
          <p:cNvGrpSpPr/>
          <p:nvPr/>
        </p:nvGrpSpPr>
        <p:grpSpPr bwMode="auto">
          <a:xfrm flipH="1">
            <a:off x="5205413" y="4389853"/>
            <a:ext cx="612775" cy="119063"/>
            <a:chOff x="4837" y="4296"/>
            <a:chExt cx="724" cy="140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4837" y="4367"/>
              <a:ext cx="583" cy="6"/>
            </a:xfrm>
            <a:prstGeom prst="line">
              <a:avLst/>
            </a:prstGeom>
            <a:ln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 flipH="1">
              <a:off x="5420" y="4296"/>
              <a:ext cx="141" cy="140"/>
            </a:xfrm>
            <a:prstGeom prst="ellipse">
              <a:avLst/>
            </a:prstGeom>
            <a:noFill/>
            <a:ln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 Unicode MS" pitchFamily="34" charset="-122"/>
              </a:endParaRPr>
            </a:p>
          </p:txBody>
        </p:sp>
      </p:grpSp>
      <p:sp>
        <p:nvSpPr>
          <p:cNvPr id="13" name="椭圆 12"/>
          <p:cNvSpPr>
            <a:spLocks noChangeArrowheads="1"/>
          </p:cNvSpPr>
          <p:nvPr/>
        </p:nvSpPr>
        <p:spPr bwMode="auto">
          <a:xfrm>
            <a:off x="4441595" y="2545178"/>
            <a:ext cx="1203325" cy="1169988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1600" b="1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</a:rPr>
              <a:t>受众大</a:t>
            </a: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3926421" y="3846928"/>
            <a:ext cx="1225550" cy="1173163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chemeClr val="lt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</a:rPr>
              <a:t>创新点优势</a:t>
            </a:r>
          </a:p>
        </p:txBody>
      </p:sp>
      <p:grpSp>
        <p:nvGrpSpPr>
          <p:cNvPr id="15" name="组合 29"/>
          <p:cNvGrpSpPr/>
          <p:nvPr/>
        </p:nvGrpSpPr>
        <p:grpSpPr bwMode="auto">
          <a:xfrm rot="-3960000">
            <a:off x="5860256" y="3209547"/>
            <a:ext cx="117475" cy="573088"/>
            <a:chOff x="7191" y="2667"/>
            <a:chExt cx="140" cy="677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7262" y="2809"/>
              <a:ext cx="6" cy="534"/>
            </a:xfrm>
            <a:prstGeom prst="line">
              <a:avLst/>
            </a:prstGeom>
            <a:ln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 rot="5400000">
              <a:off x="7195" y="2663"/>
              <a:ext cx="141" cy="140"/>
            </a:xfrm>
            <a:prstGeom prst="ellipse">
              <a:avLst/>
            </a:prstGeom>
            <a:noFill/>
            <a:ln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 Unicode MS" pitchFamily="34" charset="-122"/>
              </a:endParaRPr>
            </a:p>
          </p:txBody>
        </p:sp>
      </p:grpSp>
      <p:sp>
        <p:nvSpPr>
          <p:cNvPr id="18" name="文本框 34"/>
          <p:cNvSpPr txBox="1">
            <a:spLocks noChangeArrowheads="1"/>
          </p:cNvSpPr>
          <p:nvPr/>
        </p:nvSpPr>
        <p:spPr bwMode="auto">
          <a:xfrm>
            <a:off x="713546" y="2811714"/>
            <a:ext cx="3493329" cy="10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  <a:sym typeface="+mn-ea"/>
              </a:rPr>
              <a:t>评论市场用户基数大，应用场景广泛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  <a:cs typeface="Hiragino Sans GB W3" charset="-122"/>
              <a:sym typeface="+mn-ea"/>
            </a:endParaRPr>
          </a:p>
          <a:p>
            <a:pPr algn="r">
              <a:lnSpc>
                <a:spcPct val="130000"/>
              </a:lnSpc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  <a:cs typeface="Hiragino Sans GB W3" charset="-122"/>
              <a:sym typeface="+mn-ea"/>
            </a:endParaRPr>
          </a:p>
          <a:p>
            <a:pPr algn="r">
              <a:lnSpc>
                <a:spcPct val="130000"/>
              </a:lnSpc>
            </a:pP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  <a:cs typeface="Hiragino Sans GB W3" charset="-122"/>
              <a:sym typeface="+mn-ea"/>
            </a:endParaRPr>
          </a:p>
        </p:txBody>
      </p:sp>
      <p:sp>
        <p:nvSpPr>
          <p:cNvPr id="19" name="椭圆 18"/>
          <p:cNvSpPr>
            <a:spLocks noChangeArrowheads="1"/>
          </p:cNvSpPr>
          <p:nvPr/>
        </p:nvSpPr>
        <p:spPr bwMode="auto">
          <a:xfrm>
            <a:off x="4274348" y="5383628"/>
            <a:ext cx="1225550" cy="1200150"/>
          </a:xfrm>
          <a:prstGeom prst="ellipse">
            <a:avLst/>
          </a:prstGeom>
          <a:solidFill>
            <a:srgbClr val="74AF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chemeClr val="lt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</a:rPr>
              <a:t>盈利模式清晰</a:t>
            </a:r>
          </a:p>
        </p:txBody>
      </p:sp>
      <p:grpSp>
        <p:nvGrpSpPr>
          <p:cNvPr id="20" name="组合 3"/>
          <p:cNvGrpSpPr/>
          <p:nvPr/>
        </p:nvGrpSpPr>
        <p:grpSpPr bwMode="auto">
          <a:xfrm rot="19440000" flipH="1">
            <a:off x="5603875" y="5628103"/>
            <a:ext cx="612775" cy="117475"/>
            <a:chOff x="4837" y="4296"/>
            <a:chExt cx="724" cy="140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4836" y="4361"/>
              <a:ext cx="583" cy="8"/>
            </a:xfrm>
            <a:prstGeom prst="line">
              <a:avLst/>
            </a:prstGeom>
            <a:ln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 flipH="1">
              <a:off x="5421" y="4291"/>
              <a:ext cx="143" cy="140"/>
            </a:xfrm>
            <a:prstGeom prst="ellipse">
              <a:avLst/>
            </a:prstGeom>
            <a:noFill/>
            <a:ln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 Unicode MS" pitchFamily="34" charset="-122"/>
              </a:endParaRPr>
            </a:p>
          </p:txBody>
        </p:sp>
      </p:grpSp>
      <p:grpSp>
        <p:nvGrpSpPr>
          <p:cNvPr id="23" name="组合 17"/>
          <p:cNvGrpSpPr/>
          <p:nvPr/>
        </p:nvGrpSpPr>
        <p:grpSpPr bwMode="auto">
          <a:xfrm>
            <a:off x="7788325" y="5447073"/>
            <a:ext cx="1317625" cy="830262"/>
            <a:chOff x="9407" y="5998"/>
            <a:chExt cx="2075" cy="2365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407" y="5998"/>
              <a:ext cx="1170" cy="1755"/>
            </a:xfrm>
            <a:prstGeom prst="line">
              <a:avLst/>
            </a:prstGeom>
            <a:ln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0577" y="7753"/>
              <a:ext cx="905" cy="0"/>
            </a:xfrm>
            <a:prstGeom prst="line">
              <a:avLst/>
            </a:prstGeom>
            <a:ln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1475" y="6382"/>
              <a:ext cx="7" cy="1981"/>
            </a:xfrm>
            <a:prstGeom prst="line">
              <a:avLst/>
            </a:prstGeom>
            <a:ln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18"/>
          <p:cNvGrpSpPr/>
          <p:nvPr/>
        </p:nvGrpSpPr>
        <p:grpSpPr bwMode="auto">
          <a:xfrm flipV="1">
            <a:off x="7243790" y="2573045"/>
            <a:ext cx="1638873" cy="728092"/>
            <a:chOff x="9407" y="5998"/>
            <a:chExt cx="1832" cy="2385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9407" y="5998"/>
              <a:ext cx="1170" cy="1752"/>
            </a:xfrm>
            <a:prstGeom prst="line">
              <a:avLst/>
            </a:prstGeom>
            <a:ln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0577" y="7750"/>
              <a:ext cx="662" cy="0"/>
            </a:xfrm>
            <a:prstGeom prst="line">
              <a:avLst/>
            </a:prstGeom>
            <a:ln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1231" y="6753"/>
              <a:ext cx="0" cy="1630"/>
            </a:xfrm>
            <a:prstGeom prst="line">
              <a:avLst/>
            </a:prstGeom>
            <a:ln>
              <a:solidFill>
                <a:srgbClr val="33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41"/>
          <p:cNvGrpSpPr/>
          <p:nvPr/>
        </p:nvGrpSpPr>
        <p:grpSpPr bwMode="auto">
          <a:xfrm>
            <a:off x="9036685" y="2249431"/>
            <a:ext cx="2547937" cy="1171861"/>
            <a:chOff x="1214257" y="2287465"/>
            <a:chExt cx="3773487" cy="4268788"/>
          </a:xfrm>
        </p:grpSpPr>
        <p:sp>
          <p:nvSpPr>
            <p:cNvPr id="32" name="Freeform 6"/>
            <p:cNvSpPr/>
            <p:nvPr/>
          </p:nvSpPr>
          <p:spPr bwMode="auto">
            <a:xfrm>
              <a:off x="1214257" y="4176275"/>
              <a:ext cx="2581489" cy="2379978"/>
            </a:xfrm>
            <a:custGeom>
              <a:avLst/>
              <a:gdLst>
                <a:gd name="T0" fmla="*/ 16 w 1626"/>
                <a:gd name="T1" fmla="*/ 0 h 1495"/>
                <a:gd name="T2" fmla="*/ 107 w 1626"/>
                <a:gd name="T3" fmla="*/ 76 h 1495"/>
                <a:gd name="T4" fmla="*/ 107 w 1626"/>
                <a:gd name="T5" fmla="*/ 603 h 1495"/>
                <a:gd name="T6" fmla="*/ 38 w 1626"/>
                <a:gd name="T7" fmla="*/ 655 h 1495"/>
                <a:gd name="T8" fmla="*/ 45 w 1626"/>
                <a:gd name="T9" fmla="*/ 1096 h 1495"/>
                <a:gd name="T10" fmla="*/ 182 w 1626"/>
                <a:gd name="T11" fmla="*/ 1241 h 1495"/>
                <a:gd name="T12" fmla="*/ 182 w 1626"/>
                <a:gd name="T13" fmla="*/ 1309 h 1495"/>
                <a:gd name="T14" fmla="*/ 331 w 1626"/>
                <a:gd name="T15" fmla="*/ 1450 h 1495"/>
                <a:gd name="T16" fmla="*/ 868 w 1626"/>
                <a:gd name="T17" fmla="*/ 1450 h 1495"/>
                <a:gd name="T18" fmla="*/ 1013 w 1626"/>
                <a:gd name="T19" fmla="*/ 1313 h 1495"/>
                <a:gd name="T20" fmla="*/ 1013 w 1626"/>
                <a:gd name="T21" fmla="*/ 1237 h 1495"/>
                <a:gd name="T22" fmla="*/ 1047 w 1626"/>
                <a:gd name="T23" fmla="*/ 1218 h 1495"/>
                <a:gd name="T24" fmla="*/ 1085 w 1626"/>
                <a:gd name="T25" fmla="*/ 1222 h 1495"/>
                <a:gd name="T26" fmla="*/ 1112 w 1626"/>
                <a:gd name="T27" fmla="*/ 1180 h 1495"/>
                <a:gd name="T28" fmla="*/ 1142 w 1626"/>
                <a:gd name="T29" fmla="*/ 1191 h 1495"/>
                <a:gd name="T30" fmla="*/ 1142 w 1626"/>
                <a:gd name="T31" fmla="*/ 1157 h 1495"/>
                <a:gd name="T32" fmla="*/ 1371 w 1626"/>
                <a:gd name="T33" fmla="*/ 1161 h 1495"/>
                <a:gd name="T34" fmla="*/ 1417 w 1626"/>
                <a:gd name="T35" fmla="*/ 1123 h 1495"/>
                <a:gd name="T36" fmla="*/ 1580 w 1626"/>
                <a:gd name="T37" fmla="*/ 1123 h 1495"/>
                <a:gd name="T38" fmla="*/ 1626 w 1626"/>
                <a:gd name="T39" fmla="*/ 1161 h 1495"/>
                <a:gd name="T40" fmla="*/ 1626 w 1626"/>
                <a:gd name="T41" fmla="*/ 1203 h 1495"/>
                <a:gd name="T42" fmla="*/ 1184 w 1626"/>
                <a:gd name="T43" fmla="*/ 1199 h 1495"/>
                <a:gd name="T44" fmla="*/ 906 w 1626"/>
                <a:gd name="T45" fmla="*/ 1495 h 1495"/>
                <a:gd name="T46" fmla="*/ 308 w 1626"/>
                <a:gd name="T47" fmla="*/ 1495 h 1495"/>
                <a:gd name="T48" fmla="*/ 0 w 1626"/>
                <a:gd name="T49" fmla="*/ 1191 h 1495"/>
                <a:gd name="T50" fmla="*/ 16 w 1626"/>
                <a:gd name="T51" fmla="*/ 0 h 1495"/>
                <a:gd name="connsiteX0" fmla="*/ 98 w 10000"/>
                <a:gd name="connsiteY0" fmla="*/ 0 h 10020"/>
                <a:gd name="connsiteX1" fmla="*/ 658 w 10000"/>
                <a:gd name="connsiteY1" fmla="*/ 508 h 10020"/>
                <a:gd name="connsiteX2" fmla="*/ 658 w 10000"/>
                <a:gd name="connsiteY2" fmla="*/ 4033 h 10020"/>
                <a:gd name="connsiteX3" fmla="*/ 234 w 10000"/>
                <a:gd name="connsiteY3" fmla="*/ 4381 h 10020"/>
                <a:gd name="connsiteX4" fmla="*/ 277 w 10000"/>
                <a:gd name="connsiteY4" fmla="*/ 7331 h 10020"/>
                <a:gd name="connsiteX5" fmla="*/ 1119 w 10000"/>
                <a:gd name="connsiteY5" fmla="*/ 8301 h 10020"/>
                <a:gd name="connsiteX6" fmla="*/ 1119 w 10000"/>
                <a:gd name="connsiteY6" fmla="*/ 8756 h 10020"/>
                <a:gd name="connsiteX7" fmla="*/ 2036 w 10000"/>
                <a:gd name="connsiteY7" fmla="*/ 9699 h 10020"/>
                <a:gd name="connsiteX8" fmla="*/ 5338 w 10000"/>
                <a:gd name="connsiteY8" fmla="*/ 9699 h 10020"/>
                <a:gd name="connsiteX9" fmla="*/ 6230 w 10000"/>
                <a:gd name="connsiteY9" fmla="*/ 8783 h 10020"/>
                <a:gd name="connsiteX10" fmla="*/ 6230 w 10000"/>
                <a:gd name="connsiteY10" fmla="*/ 8274 h 10020"/>
                <a:gd name="connsiteX11" fmla="*/ 6439 w 10000"/>
                <a:gd name="connsiteY11" fmla="*/ 8147 h 10020"/>
                <a:gd name="connsiteX12" fmla="*/ 6673 w 10000"/>
                <a:gd name="connsiteY12" fmla="*/ 8174 h 10020"/>
                <a:gd name="connsiteX13" fmla="*/ 6839 w 10000"/>
                <a:gd name="connsiteY13" fmla="*/ 7893 h 10020"/>
                <a:gd name="connsiteX14" fmla="*/ 7023 w 10000"/>
                <a:gd name="connsiteY14" fmla="*/ 7967 h 10020"/>
                <a:gd name="connsiteX15" fmla="*/ 7023 w 10000"/>
                <a:gd name="connsiteY15" fmla="*/ 7739 h 10020"/>
                <a:gd name="connsiteX16" fmla="*/ 8432 w 10000"/>
                <a:gd name="connsiteY16" fmla="*/ 7766 h 10020"/>
                <a:gd name="connsiteX17" fmla="*/ 8715 w 10000"/>
                <a:gd name="connsiteY17" fmla="*/ 7512 h 10020"/>
                <a:gd name="connsiteX18" fmla="*/ 9717 w 10000"/>
                <a:gd name="connsiteY18" fmla="*/ 7512 h 10020"/>
                <a:gd name="connsiteX19" fmla="*/ 10000 w 10000"/>
                <a:gd name="connsiteY19" fmla="*/ 7766 h 10020"/>
                <a:gd name="connsiteX20" fmla="*/ 10000 w 10000"/>
                <a:gd name="connsiteY20" fmla="*/ 8047 h 10020"/>
                <a:gd name="connsiteX21" fmla="*/ 7282 w 10000"/>
                <a:gd name="connsiteY21" fmla="*/ 8020 h 10020"/>
                <a:gd name="connsiteX22" fmla="*/ 5572 w 10000"/>
                <a:gd name="connsiteY22" fmla="*/ 10000 h 10020"/>
                <a:gd name="connsiteX23" fmla="*/ 1774 w 10000"/>
                <a:gd name="connsiteY23" fmla="*/ 10020 h 10020"/>
                <a:gd name="connsiteX24" fmla="*/ 0 w 10000"/>
                <a:gd name="connsiteY24" fmla="*/ 7967 h 10020"/>
                <a:gd name="connsiteX25" fmla="*/ 98 w 10000"/>
                <a:gd name="connsiteY25" fmla="*/ 0 h 10020"/>
                <a:gd name="connsiteX0-1" fmla="*/ 15 w 10000"/>
                <a:gd name="connsiteY0-2" fmla="*/ 0 h 10020"/>
                <a:gd name="connsiteX1-3" fmla="*/ 658 w 10000"/>
                <a:gd name="connsiteY1-4" fmla="*/ 508 h 10020"/>
                <a:gd name="connsiteX2-5" fmla="*/ 658 w 10000"/>
                <a:gd name="connsiteY2-6" fmla="*/ 4033 h 10020"/>
                <a:gd name="connsiteX3-7" fmla="*/ 234 w 10000"/>
                <a:gd name="connsiteY3-8" fmla="*/ 4381 h 10020"/>
                <a:gd name="connsiteX4-9" fmla="*/ 277 w 10000"/>
                <a:gd name="connsiteY4-10" fmla="*/ 7331 h 10020"/>
                <a:gd name="connsiteX5-11" fmla="*/ 1119 w 10000"/>
                <a:gd name="connsiteY5-12" fmla="*/ 8301 h 10020"/>
                <a:gd name="connsiteX6-13" fmla="*/ 1119 w 10000"/>
                <a:gd name="connsiteY6-14" fmla="*/ 8756 h 10020"/>
                <a:gd name="connsiteX7-15" fmla="*/ 2036 w 10000"/>
                <a:gd name="connsiteY7-16" fmla="*/ 9699 h 10020"/>
                <a:gd name="connsiteX8-17" fmla="*/ 5338 w 10000"/>
                <a:gd name="connsiteY8-18" fmla="*/ 9699 h 10020"/>
                <a:gd name="connsiteX9-19" fmla="*/ 6230 w 10000"/>
                <a:gd name="connsiteY9-20" fmla="*/ 8783 h 10020"/>
                <a:gd name="connsiteX10-21" fmla="*/ 6230 w 10000"/>
                <a:gd name="connsiteY10-22" fmla="*/ 8274 h 10020"/>
                <a:gd name="connsiteX11-23" fmla="*/ 6439 w 10000"/>
                <a:gd name="connsiteY11-24" fmla="*/ 8147 h 10020"/>
                <a:gd name="connsiteX12-25" fmla="*/ 6673 w 10000"/>
                <a:gd name="connsiteY12-26" fmla="*/ 8174 h 10020"/>
                <a:gd name="connsiteX13-27" fmla="*/ 6839 w 10000"/>
                <a:gd name="connsiteY13-28" fmla="*/ 7893 h 10020"/>
                <a:gd name="connsiteX14-29" fmla="*/ 7023 w 10000"/>
                <a:gd name="connsiteY14-30" fmla="*/ 7967 h 10020"/>
                <a:gd name="connsiteX15-31" fmla="*/ 7023 w 10000"/>
                <a:gd name="connsiteY15-32" fmla="*/ 7739 h 10020"/>
                <a:gd name="connsiteX16-33" fmla="*/ 8432 w 10000"/>
                <a:gd name="connsiteY16-34" fmla="*/ 7766 h 10020"/>
                <a:gd name="connsiteX17-35" fmla="*/ 8715 w 10000"/>
                <a:gd name="connsiteY17-36" fmla="*/ 7512 h 10020"/>
                <a:gd name="connsiteX18-37" fmla="*/ 9717 w 10000"/>
                <a:gd name="connsiteY18-38" fmla="*/ 7512 h 10020"/>
                <a:gd name="connsiteX19-39" fmla="*/ 10000 w 10000"/>
                <a:gd name="connsiteY19-40" fmla="*/ 7766 h 10020"/>
                <a:gd name="connsiteX20-41" fmla="*/ 10000 w 10000"/>
                <a:gd name="connsiteY20-42" fmla="*/ 8047 h 10020"/>
                <a:gd name="connsiteX21-43" fmla="*/ 7282 w 10000"/>
                <a:gd name="connsiteY21-44" fmla="*/ 8020 h 10020"/>
                <a:gd name="connsiteX22-45" fmla="*/ 5572 w 10000"/>
                <a:gd name="connsiteY22-46" fmla="*/ 10000 h 10020"/>
                <a:gd name="connsiteX23-47" fmla="*/ 1774 w 10000"/>
                <a:gd name="connsiteY23-48" fmla="*/ 10020 h 10020"/>
                <a:gd name="connsiteX24-49" fmla="*/ 0 w 10000"/>
                <a:gd name="connsiteY24-50" fmla="*/ 7967 h 10020"/>
                <a:gd name="connsiteX25-51" fmla="*/ 15 w 10000"/>
                <a:gd name="connsiteY25-52" fmla="*/ 0 h 10020"/>
                <a:gd name="connsiteX0-53" fmla="*/ 15 w 10000"/>
                <a:gd name="connsiteY0-54" fmla="*/ 0 h 10020"/>
                <a:gd name="connsiteX1-55" fmla="*/ 658 w 10000"/>
                <a:gd name="connsiteY1-56" fmla="*/ 508 h 10020"/>
                <a:gd name="connsiteX2-57" fmla="*/ 658 w 10000"/>
                <a:gd name="connsiteY2-58" fmla="*/ 4033 h 10020"/>
                <a:gd name="connsiteX3-59" fmla="*/ 289 w 10000"/>
                <a:gd name="connsiteY3-60" fmla="*/ 4381 h 10020"/>
                <a:gd name="connsiteX4-61" fmla="*/ 277 w 10000"/>
                <a:gd name="connsiteY4-62" fmla="*/ 7331 h 10020"/>
                <a:gd name="connsiteX5-63" fmla="*/ 1119 w 10000"/>
                <a:gd name="connsiteY5-64" fmla="*/ 8301 h 10020"/>
                <a:gd name="connsiteX6-65" fmla="*/ 1119 w 10000"/>
                <a:gd name="connsiteY6-66" fmla="*/ 8756 h 10020"/>
                <a:gd name="connsiteX7-67" fmla="*/ 2036 w 10000"/>
                <a:gd name="connsiteY7-68" fmla="*/ 9699 h 10020"/>
                <a:gd name="connsiteX8-69" fmla="*/ 5338 w 10000"/>
                <a:gd name="connsiteY8-70" fmla="*/ 9699 h 10020"/>
                <a:gd name="connsiteX9-71" fmla="*/ 6230 w 10000"/>
                <a:gd name="connsiteY9-72" fmla="*/ 8783 h 10020"/>
                <a:gd name="connsiteX10-73" fmla="*/ 6230 w 10000"/>
                <a:gd name="connsiteY10-74" fmla="*/ 8274 h 10020"/>
                <a:gd name="connsiteX11-75" fmla="*/ 6439 w 10000"/>
                <a:gd name="connsiteY11-76" fmla="*/ 8147 h 10020"/>
                <a:gd name="connsiteX12-77" fmla="*/ 6673 w 10000"/>
                <a:gd name="connsiteY12-78" fmla="*/ 8174 h 10020"/>
                <a:gd name="connsiteX13-79" fmla="*/ 6839 w 10000"/>
                <a:gd name="connsiteY13-80" fmla="*/ 7893 h 10020"/>
                <a:gd name="connsiteX14-81" fmla="*/ 7023 w 10000"/>
                <a:gd name="connsiteY14-82" fmla="*/ 7967 h 10020"/>
                <a:gd name="connsiteX15-83" fmla="*/ 7023 w 10000"/>
                <a:gd name="connsiteY15-84" fmla="*/ 7739 h 10020"/>
                <a:gd name="connsiteX16-85" fmla="*/ 8432 w 10000"/>
                <a:gd name="connsiteY16-86" fmla="*/ 7766 h 10020"/>
                <a:gd name="connsiteX17-87" fmla="*/ 8715 w 10000"/>
                <a:gd name="connsiteY17-88" fmla="*/ 7512 h 10020"/>
                <a:gd name="connsiteX18-89" fmla="*/ 9717 w 10000"/>
                <a:gd name="connsiteY18-90" fmla="*/ 7512 h 10020"/>
                <a:gd name="connsiteX19-91" fmla="*/ 10000 w 10000"/>
                <a:gd name="connsiteY19-92" fmla="*/ 7766 h 10020"/>
                <a:gd name="connsiteX20-93" fmla="*/ 10000 w 10000"/>
                <a:gd name="connsiteY20-94" fmla="*/ 8047 h 10020"/>
                <a:gd name="connsiteX21-95" fmla="*/ 7282 w 10000"/>
                <a:gd name="connsiteY21-96" fmla="*/ 8020 h 10020"/>
                <a:gd name="connsiteX22-97" fmla="*/ 5572 w 10000"/>
                <a:gd name="connsiteY22-98" fmla="*/ 10000 h 10020"/>
                <a:gd name="connsiteX23-99" fmla="*/ 1774 w 10000"/>
                <a:gd name="connsiteY23-100" fmla="*/ 10020 h 10020"/>
                <a:gd name="connsiteX24-101" fmla="*/ 0 w 10000"/>
                <a:gd name="connsiteY24-102" fmla="*/ 7967 h 10020"/>
                <a:gd name="connsiteX25-103" fmla="*/ 15 w 10000"/>
                <a:gd name="connsiteY25-104" fmla="*/ 0 h 10020"/>
                <a:gd name="connsiteX0-105" fmla="*/ 15 w 10000"/>
                <a:gd name="connsiteY0-106" fmla="*/ 0 h 10020"/>
                <a:gd name="connsiteX1-107" fmla="*/ 658 w 10000"/>
                <a:gd name="connsiteY1-108" fmla="*/ 508 h 10020"/>
                <a:gd name="connsiteX2-109" fmla="*/ 658 w 10000"/>
                <a:gd name="connsiteY2-110" fmla="*/ 4033 h 10020"/>
                <a:gd name="connsiteX3-111" fmla="*/ 289 w 10000"/>
                <a:gd name="connsiteY3-112" fmla="*/ 4381 h 10020"/>
                <a:gd name="connsiteX4-113" fmla="*/ 277 w 10000"/>
                <a:gd name="connsiteY4-114" fmla="*/ 7331 h 10020"/>
                <a:gd name="connsiteX5-115" fmla="*/ 1119 w 10000"/>
                <a:gd name="connsiteY5-116" fmla="*/ 8301 h 10020"/>
                <a:gd name="connsiteX6-117" fmla="*/ 1119 w 10000"/>
                <a:gd name="connsiteY6-118" fmla="*/ 8756 h 10020"/>
                <a:gd name="connsiteX7-119" fmla="*/ 2036 w 10000"/>
                <a:gd name="connsiteY7-120" fmla="*/ 9699 h 10020"/>
                <a:gd name="connsiteX8-121" fmla="*/ 5338 w 10000"/>
                <a:gd name="connsiteY8-122" fmla="*/ 9699 h 10020"/>
                <a:gd name="connsiteX9-123" fmla="*/ 6230 w 10000"/>
                <a:gd name="connsiteY9-124" fmla="*/ 8783 h 10020"/>
                <a:gd name="connsiteX10-125" fmla="*/ 6230 w 10000"/>
                <a:gd name="connsiteY10-126" fmla="*/ 8274 h 10020"/>
                <a:gd name="connsiteX11-127" fmla="*/ 6439 w 10000"/>
                <a:gd name="connsiteY11-128" fmla="*/ 8147 h 10020"/>
                <a:gd name="connsiteX12-129" fmla="*/ 6673 w 10000"/>
                <a:gd name="connsiteY12-130" fmla="*/ 8174 h 10020"/>
                <a:gd name="connsiteX13-131" fmla="*/ 6839 w 10000"/>
                <a:gd name="connsiteY13-132" fmla="*/ 7893 h 10020"/>
                <a:gd name="connsiteX14-133" fmla="*/ 7023 w 10000"/>
                <a:gd name="connsiteY14-134" fmla="*/ 7967 h 10020"/>
                <a:gd name="connsiteX15-135" fmla="*/ 7023 w 10000"/>
                <a:gd name="connsiteY15-136" fmla="*/ 7739 h 10020"/>
                <a:gd name="connsiteX16-137" fmla="*/ 8432 w 10000"/>
                <a:gd name="connsiteY16-138" fmla="*/ 7766 h 10020"/>
                <a:gd name="connsiteX17-139" fmla="*/ 8715 w 10000"/>
                <a:gd name="connsiteY17-140" fmla="*/ 7512 h 10020"/>
                <a:gd name="connsiteX18-141" fmla="*/ 9717 w 10000"/>
                <a:gd name="connsiteY18-142" fmla="*/ 7512 h 10020"/>
                <a:gd name="connsiteX19-143" fmla="*/ 10000 w 10000"/>
                <a:gd name="connsiteY19-144" fmla="*/ 7766 h 10020"/>
                <a:gd name="connsiteX20-145" fmla="*/ 10000 w 10000"/>
                <a:gd name="connsiteY20-146" fmla="*/ 8047 h 10020"/>
                <a:gd name="connsiteX21-147" fmla="*/ 7319 w 10000"/>
                <a:gd name="connsiteY21-148" fmla="*/ 8070 h 10020"/>
                <a:gd name="connsiteX22-149" fmla="*/ 5572 w 10000"/>
                <a:gd name="connsiteY22-150" fmla="*/ 10000 h 10020"/>
                <a:gd name="connsiteX23-151" fmla="*/ 1774 w 10000"/>
                <a:gd name="connsiteY23-152" fmla="*/ 10020 h 10020"/>
                <a:gd name="connsiteX24-153" fmla="*/ 0 w 10000"/>
                <a:gd name="connsiteY24-154" fmla="*/ 7967 h 10020"/>
                <a:gd name="connsiteX25-155" fmla="*/ 15 w 10000"/>
                <a:gd name="connsiteY25-156" fmla="*/ 0 h 10020"/>
                <a:gd name="connsiteX0-157" fmla="*/ 15 w 10000"/>
                <a:gd name="connsiteY0-158" fmla="*/ 0 h 10020"/>
                <a:gd name="connsiteX1-159" fmla="*/ 658 w 10000"/>
                <a:gd name="connsiteY1-160" fmla="*/ 508 h 10020"/>
                <a:gd name="connsiteX2-161" fmla="*/ 658 w 10000"/>
                <a:gd name="connsiteY2-162" fmla="*/ 4033 h 10020"/>
                <a:gd name="connsiteX3-163" fmla="*/ 289 w 10000"/>
                <a:gd name="connsiteY3-164" fmla="*/ 4381 h 10020"/>
                <a:gd name="connsiteX4-165" fmla="*/ 277 w 10000"/>
                <a:gd name="connsiteY4-166" fmla="*/ 7331 h 10020"/>
                <a:gd name="connsiteX5-167" fmla="*/ 1119 w 10000"/>
                <a:gd name="connsiteY5-168" fmla="*/ 8301 h 10020"/>
                <a:gd name="connsiteX6-169" fmla="*/ 1119 w 10000"/>
                <a:gd name="connsiteY6-170" fmla="*/ 8756 h 10020"/>
                <a:gd name="connsiteX7-171" fmla="*/ 2036 w 10000"/>
                <a:gd name="connsiteY7-172" fmla="*/ 9699 h 10020"/>
                <a:gd name="connsiteX8-173" fmla="*/ 5338 w 10000"/>
                <a:gd name="connsiteY8-174" fmla="*/ 9699 h 10020"/>
                <a:gd name="connsiteX9-175" fmla="*/ 6230 w 10000"/>
                <a:gd name="connsiteY9-176" fmla="*/ 8783 h 10020"/>
                <a:gd name="connsiteX10-177" fmla="*/ 6230 w 10000"/>
                <a:gd name="connsiteY10-178" fmla="*/ 8274 h 10020"/>
                <a:gd name="connsiteX11-179" fmla="*/ 6439 w 10000"/>
                <a:gd name="connsiteY11-180" fmla="*/ 8147 h 10020"/>
                <a:gd name="connsiteX12-181" fmla="*/ 6765 w 10000"/>
                <a:gd name="connsiteY12-182" fmla="*/ 8214 h 10020"/>
                <a:gd name="connsiteX13-183" fmla="*/ 6839 w 10000"/>
                <a:gd name="connsiteY13-184" fmla="*/ 7893 h 10020"/>
                <a:gd name="connsiteX14-185" fmla="*/ 7023 w 10000"/>
                <a:gd name="connsiteY14-186" fmla="*/ 7967 h 10020"/>
                <a:gd name="connsiteX15-187" fmla="*/ 7023 w 10000"/>
                <a:gd name="connsiteY15-188" fmla="*/ 7739 h 10020"/>
                <a:gd name="connsiteX16-189" fmla="*/ 8432 w 10000"/>
                <a:gd name="connsiteY16-190" fmla="*/ 7766 h 10020"/>
                <a:gd name="connsiteX17-191" fmla="*/ 8715 w 10000"/>
                <a:gd name="connsiteY17-192" fmla="*/ 7512 h 10020"/>
                <a:gd name="connsiteX18-193" fmla="*/ 9717 w 10000"/>
                <a:gd name="connsiteY18-194" fmla="*/ 7512 h 10020"/>
                <a:gd name="connsiteX19-195" fmla="*/ 10000 w 10000"/>
                <a:gd name="connsiteY19-196" fmla="*/ 7766 h 10020"/>
                <a:gd name="connsiteX20-197" fmla="*/ 10000 w 10000"/>
                <a:gd name="connsiteY20-198" fmla="*/ 8047 h 10020"/>
                <a:gd name="connsiteX21-199" fmla="*/ 7319 w 10000"/>
                <a:gd name="connsiteY21-200" fmla="*/ 8070 h 10020"/>
                <a:gd name="connsiteX22-201" fmla="*/ 5572 w 10000"/>
                <a:gd name="connsiteY22-202" fmla="*/ 10000 h 10020"/>
                <a:gd name="connsiteX23-203" fmla="*/ 1774 w 10000"/>
                <a:gd name="connsiteY23-204" fmla="*/ 10020 h 10020"/>
                <a:gd name="connsiteX24-205" fmla="*/ 0 w 10000"/>
                <a:gd name="connsiteY24-206" fmla="*/ 7967 h 10020"/>
                <a:gd name="connsiteX25-207" fmla="*/ 15 w 10000"/>
                <a:gd name="connsiteY25-208" fmla="*/ 0 h 10020"/>
                <a:gd name="connsiteX0-209" fmla="*/ 15 w 10000"/>
                <a:gd name="connsiteY0-210" fmla="*/ 0 h 10020"/>
                <a:gd name="connsiteX1-211" fmla="*/ 658 w 10000"/>
                <a:gd name="connsiteY1-212" fmla="*/ 508 h 10020"/>
                <a:gd name="connsiteX2-213" fmla="*/ 658 w 10000"/>
                <a:gd name="connsiteY2-214" fmla="*/ 4033 h 10020"/>
                <a:gd name="connsiteX3-215" fmla="*/ 289 w 10000"/>
                <a:gd name="connsiteY3-216" fmla="*/ 4381 h 10020"/>
                <a:gd name="connsiteX4-217" fmla="*/ 277 w 10000"/>
                <a:gd name="connsiteY4-218" fmla="*/ 7331 h 10020"/>
                <a:gd name="connsiteX5-219" fmla="*/ 1119 w 10000"/>
                <a:gd name="connsiteY5-220" fmla="*/ 8301 h 10020"/>
                <a:gd name="connsiteX6-221" fmla="*/ 1119 w 10000"/>
                <a:gd name="connsiteY6-222" fmla="*/ 8756 h 10020"/>
                <a:gd name="connsiteX7-223" fmla="*/ 2036 w 10000"/>
                <a:gd name="connsiteY7-224" fmla="*/ 9699 h 10020"/>
                <a:gd name="connsiteX8-225" fmla="*/ 5338 w 10000"/>
                <a:gd name="connsiteY8-226" fmla="*/ 9699 h 10020"/>
                <a:gd name="connsiteX9-227" fmla="*/ 6230 w 10000"/>
                <a:gd name="connsiteY9-228" fmla="*/ 8783 h 10020"/>
                <a:gd name="connsiteX10-229" fmla="*/ 6230 w 10000"/>
                <a:gd name="connsiteY10-230" fmla="*/ 8274 h 10020"/>
                <a:gd name="connsiteX11-231" fmla="*/ 6439 w 10000"/>
                <a:gd name="connsiteY11-232" fmla="*/ 8147 h 10020"/>
                <a:gd name="connsiteX12-233" fmla="*/ 6765 w 10000"/>
                <a:gd name="connsiteY12-234" fmla="*/ 8214 h 10020"/>
                <a:gd name="connsiteX13-235" fmla="*/ 6839 w 10000"/>
                <a:gd name="connsiteY13-236" fmla="*/ 7893 h 10020"/>
                <a:gd name="connsiteX14-237" fmla="*/ 7023 w 10000"/>
                <a:gd name="connsiteY14-238" fmla="*/ 7967 h 10020"/>
                <a:gd name="connsiteX15-239" fmla="*/ 7143 w 10000"/>
                <a:gd name="connsiteY15-240" fmla="*/ 7749 h 10020"/>
                <a:gd name="connsiteX16-241" fmla="*/ 8432 w 10000"/>
                <a:gd name="connsiteY16-242" fmla="*/ 7766 h 10020"/>
                <a:gd name="connsiteX17-243" fmla="*/ 8715 w 10000"/>
                <a:gd name="connsiteY17-244" fmla="*/ 7512 h 10020"/>
                <a:gd name="connsiteX18-245" fmla="*/ 9717 w 10000"/>
                <a:gd name="connsiteY18-246" fmla="*/ 7512 h 10020"/>
                <a:gd name="connsiteX19-247" fmla="*/ 10000 w 10000"/>
                <a:gd name="connsiteY19-248" fmla="*/ 7766 h 10020"/>
                <a:gd name="connsiteX20-249" fmla="*/ 10000 w 10000"/>
                <a:gd name="connsiteY20-250" fmla="*/ 8047 h 10020"/>
                <a:gd name="connsiteX21-251" fmla="*/ 7319 w 10000"/>
                <a:gd name="connsiteY21-252" fmla="*/ 8070 h 10020"/>
                <a:gd name="connsiteX22-253" fmla="*/ 5572 w 10000"/>
                <a:gd name="connsiteY22-254" fmla="*/ 10000 h 10020"/>
                <a:gd name="connsiteX23-255" fmla="*/ 1774 w 10000"/>
                <a:gd name="connsiteY23-256" fmla="*/ 10020 h 10020"/>
                <a:gd name="connsiteX24-257" fmla="*/ 0 w 10000"/>
                <a:gd name="connsiteY24-258" fmla="*/ 7967 h 10020"/>
                <a:gd name="connsiteX25-259" fmla="*/ 15 w 10000"/>
                <a:gd name="connsiteY25-260" fmla="*/ 0 h 10020"/>
                <a:gd name="connsiteX0-261" fmla="*/ 15 w 10000"/>
                <a:gd name="connsiteY0-262" fmla="*/ 0 h 10020"/>
                <a:gd name="connsiteX1-263" fmla="*/ 658 w 10000"/>
                <a:gd name="connsiteY1-264" fmla="*/ 508 h 10020"/>
                <a:gd name="connsiteX2-265" fmla="*/ 658 w 10000"/>
                <a:gd name="connsiteY2-266" fmla="*/ 4033 h 10020"/>
                <a:gd name="connsiteX3-267" fmla="*/ 289 w 10000"/>
                <a:gd name="connsiteY3-268" fmla="*/ 4381 h 10020"/>
                <a:gd name="connsiteX4-269" fmla="*/ 277 w 10000"/>
                <a:gd name="connsiteY4-270" fmla="*/ 7331 h 10020"/>
                <a:gd name="connsiteX5-271" fmla="*/ 1119 w 10000"/>
                <a:gd name="connsiteY5-272" fmla="*/ 8301 h 10020"/>
                <a:gd name="connsiteX6-273" fmla="*/ 1119 w 10000"/>
                <a:gd name="connsiteY6-274" fmla="*/ 8756 h 10020"/>
                <a:gd name="connsiteX7-275" fmla="*/ 2036 w 10000"/>
                <a:gd name="connsiteY7-276" fmla="*/ 9699 h 10020"/>
                <a:gd name="connsiteX8-277" fmla="*/ 5338 w 10000"/>
                <a:gd name="connsiteY8-278" fmla="*/ 9699 h 10020"/>
                <a:gd name="connsiteX9-279" fmla="*/ 6230 w 10000"/>
                <a:gd name="connsiteY9-280" fmla="*/ 8783 h 10020"/>
                <a:gd name="connsiteX10-281" fmla="*/ 6230 w 10000"/>
                <a:gd name="connsiteY10-282" fmla="*/ 8274 h 10020"/>
                <a:gd name="connsiteX11-283" fmla="*/ 6439 w 10000"/>
                <a:gd name="connsiteY11-284" fmla="*/ 8147 h 10020"/>
                <a:gd name="connsiteX12-285" fmla="*/ 6814 w 10000"/>
                <a:gd name="connsiteY12-286" fmla="*/ 8107 h 10020"/>
                <a:gd name="connsiteX13-287" fmla="*/ 6839 w 10000"/>
                <a:gd name="connsiteY13-288" fmla="*/ 7893 h 10020"/>
                <a:gd name="connsiteX14-289" fmla="*/ 7023 w 10000"/>
                <a:gd name="connsiteY14-290" fmla="*/ 7967 h 10020"/>
                <a:gd name="connsiteX15-291" fmla="*/ 7143 w 10000"/>
                <a:gd name="connsiteY15-292" fmla="*/ 7749 h 10020"/>
                <a:gd name="connsiteX16-293" fmla="*/ 8432 w 10000"/>
                <a:gd name="connsiteY16-294" fmla="*/ 7766 h 10020"/>
                <a:gd name="connsiteX17-295" fmla="*/ 8715 w 10000"/>
                <a:gd name="connsiteY17-296" fmla="*/ 7512 h 10020"/>
                <a:gd name="connsiteX18-297" fmla="*/ 9717 w 10000"/>
                <a:gd name="connsiteY18-298" fmla="*/ 7512 h 10020"/>
                <a:gd name="connsiteX19-299" fmla="*/ 10000 w 10000"/>
                <a:gd name="connsiteY19-300" fmla="*/ 7766 h 10020"/>
                <a:gd name="connsiteX20-301" fmla="*/ 10000 w 10000"/>
                <a:gd name="connsiteY20-302" fmla="*/ 8047 h 10020"/>
                <a:gd name="connsiteX21-303" fmla="*/ 7319 w 10000"/>
                <a:gd name="connsiteY21-304" fmla="*/ 8070 h 10020"/>
                <a:gd name="connsiteX22-305" fmla="*/ 5572 w 10000"/>
                <a:gd name="connsiteY22-306" fmla="*/ 10000 h 10020"/>
                <a:gd name="connsiteX23-307" fmla="*/ 1774 w 10000"/>
                <a:gd name="connsiteY23-308" fmla="*/ 10020 h 10020"/>
                <a:gd name="connsiteX24-309" fmla="*/ 0 w 10000"/>
                <a:gd name="connsiteY24-310" fmla="*/ 7967 h 10020"/>
                <a:gd name="connsiteX25-311" fmla="*/ 15 w 10000"/>
                <a:gd name="connsiteY25-312" fmla="*/ 0 h 10020"/>
                <a:gd name="connsiteX0-313" fmla="*/ 15 w 10000"/>
                <a:gd name="connsiteY0-314" fmla="*/ 0 h 10020"/>
                <a:gd name="connsiteX1-315" fmla="*/ 658 w 10000"/>
                <a:gd name="connsiteY1-316" fmla="*/ 508 h 10020"/>
                <a:gd name="connsiteX2-317" fmla="*/ 658 w 10000"/>
                <a:gd name="connsiteY2-318" fmla="*/ 4033 h 10020"/>
                <a:gd name="connsiteX3-319" fmla="*/ 289 w 10000"/>
                <a:gd name="connsiteY3-320" fmla="*/ 4381 h 10020"/>
                <a:gd name="connsiteX4-321" fmla="*/ 277 w 10000"/>
                <a:gd name="connsiteY4-322" fmla="*/ 7331 h 10020"/>
                <a:gd name="connsiteX5-323" fmla="*/ 1119 w 10000"/>
                <a:gd name="connsiteY5-324" fmla="*/ 8301 h 10020"/>
                <a:gd name="connsiteX6-325" fmla="*/ 1119 w 10000"/>
                <a:gd name="connsiteY6-326" fmla="*/ 8756 h 10020"/>
                <a:gd name="connsiteX7-327" fmla="*/ 2036 w 10000"/>
                <a:gd name="connsiteY7-328" fmla="*/ 9699 h 10020"/>
                <a:gd name="connsiteX8-329" fmla="*/ 5338 w 10000"/>
                <a:gd name="connsiteY8-330" fmla="*/ 9699 h 10020"/>
                <a:gd name="connsiteX9-331" fmla="*/ 6230 w 10000"/>
                <a:gd name="connsiteY9-332" fmla="*/ 8783 h 10020"/>
                <a:gd name="connsiteX10-333" fmla="*/ 6230 w 10000"/>
                <a:gd name="connsiteY10-334" fmla="*/ 8274 h 10020"/>
                <a:gd name="connsiteX11-335" fmla="*/ 6439 w 10000"/>
                <a:gd name="connsiteY11-336" fmla="*/ 8147 h 10020"/>
                <a:gd name="connsiteX12-337" fmla="*/ 6814 w 10000"/>
                <a:gd name="connsiteY12-338" fmla="*/ 8107 h 10020"/>
                <a:gd name="connsiteX13-339" fmla="*/ 6839 w 10000"/>
                <a:gd name="connsiteY13-340" fmla="*/ 7893 h 10020"/>
                <a:gd name="connsiteX14-341" fmla="*/ 7035 w 10000"/>
                <a:gd name="connsiteY14-342" fmla="*/ 7887 h 10020"/>
                <a:gd name="connsiteX15-343" fmla="*/ 7143 w 10000"/>
                <a:gd name="connsiteY15-344" fmla="*/ 7749 h 10020"/>
                <a:gd name="connsiteX16-345" fmla="*/ 8432 w 10000"/>
                <a:gd name="connsiteY16-346" fmla="*/ 7766 h 10020"/>
                <a:gd name="connsiteX17-347" fmla="*/ 8715 w 10000"/>
                <a:gd name="connsiteY17-348" fmla="*/ 7512 h 10020"/>
                <a:gd name="connsiteX18-349" fmla="*/ 9717 w 10000"/>
                <a:gd name="connsiteY18-350" fmla="*/ 7512 h 10020"/>
                <a:gd name="connsiteX19-351" fmla="*/ 10000 w 10000"/>
                <a:gd name="connsiteY19-352" fmla="*/ 7766 h 10020"/>
                <a:gd name="connsiteX20-353" fmla="*/ 10000 w 10000"/>
                <a:gd name="connsiteY20-354" fmla="*/ 8047 h 10020"/>
                <a:gd name="connsiteX21-355" fmla="*/ 7319 w 10000"/>
                <a:gd name="connsiteY21-356" fmla="*/ 8070 h 10020"/>
                <a:gd name="connsiteX22-357" fmla="*/ 5572 w 10000"/>
                <a:gd name="connsiteY22-358" fmla="*/ 10000 h 10020"/>
                <a:gd name="connsiteX23-359" fmla="*/ 1774 w 10000"/>
                <a:gd name="connsiteY23-360" fmla="*/ 10020 h 10020"/>
                <a:gd name="connsiteX24-361" fmla="*/ 0 w 10000"/>
                <a:gd name="connsiteY24-362" fmla="*/ 7967 h 10020"/>
                <a:gd name="connsiteX25-363" fmla="*/ 15 w 10000"/>
                <a:gd name="connsiteY25-364" fmla="*/ 0 h 10020"/>
                <a:gd name="connsiteX0-365" fmla="*/ 15 w 10000"/>
                <a:gd name="connsiteY0-366" fmla="*/ 0 h 10020"/>
                <a:gd name="connsiteX1-367" fmla="*/ 658 w 10000"/>
                <a:gd name="connsiteY1-368" fmla="*/ 508 h 10020"/>
                <a:gd name="connsiteX2-369" fmla="*/ 658 w 10000"/>
                <a:gd name="connsiteY2-370" fmla="*/ 4033 h 10020"/>
                <a:gd name="connsiteX3-371" fmla="*/ 289 w 10000"/>
                <a:gd name="connsiteY3-372" fmla="*/ 4381 h 10020"/>
                <a:gd name="connsiteX4-373" fmla="*/ 277 w 10000"/>
                <a:gd name="connsiteY4-374" fmla="*/ 7331 h 10020"/>
                <a:gd name="connsiteX5-375" fmla="*/ 1119 w 10000"/>
                <a:gd name="connsiteY5-376" fmla="*/ 8301 h 10020"/>
                <a:gd name="connsiteX6-377" fmla="*/ 1119 w 10000"/>
                <a:gd name="connsiteY6-378" fmla="*/ 8756 h 10020"/>
                <a:gd name="connsiteX7-379" fmla="*/ 2036 w 10000"/>
                <a:gd name="connsiteY7-380" fmla="*/ 9699 h 10020"/>
                <a:gd name="connsiteX8-381" fmla="*/ 5338 w 10000"/>
                <a:gd name="connsiteY8-382" fmla="*/ 9699 h 10020"/>
                <a:gd name="connsiteX9-383" fmla="*/ 6230 w 10000"/>
                <a:gd name="connsiteY9-384" fmla="*/ 8783 h 10020"/>
                <a:gd name="connsiteX10-385" fmla="*/ 6230 w 10000"/>
                <a:gd name="connsiteY10-386" fmla="*/ 8274 h 10020"/>
                <a:gd name="connsiteX11-387" fmla="*/ 6439 w 10000"/>
                <a:gd name="connsiteY11-388" fmla="*/ 8147 h 10020"/>
                <a:gd name="connsiteX12-389" fmla="*/ 6814 w 10000"/>
                <a:gd name="connsiteY12-390" fmla="*/ 8107 h 10020"/>
                <a:gd name="connsiteX13-391" fmla="*/ 6839 w 10000"/>
                <a:gd name="connsiteY13-392" fmla="*/ 7893 h 10020"/>
                <a:gd name="connsiteX14-393" fmla="*/ 7146 w 10000"/>
                <a:gd name="connsiteY14-394" fmla="*/ 7887 h 10020"/>
                <a:gd name="connsiteX15-395" fmla="*/ 7143 w 10000"/>
                <a:gd name="connsiteY15-396" fmla="*/ 7749 h 10020"/>
                <a:gd name="connsiteX16-397" fmla="*/ 8432 w 10000"/>
                <a:gd name="connsiteY16-398" fmla="*/ 7766 h 10020"/>
                <a:gd name="connsiteX17-399" fmla="*/ 8715 w 10000"/>
                <a:gd name="connsiteY17-400" fmla="*/ 7512 h 10020"/>
                <a:gd name="connsiteX18-401" fmla="*/ 9717 w 10000"/>
                <a:gd name="connsiteY18-402" fmla="*/ 7512 h 10020"/>
                <a:gd name="connsiteX19-403" fmla="*/ 10000 w 10000"/>
                <a:gd name="connsiteY19-404" fmla="*/ 7766 h 10020"/>
                <a:gd name="connsiteX20-405" fmla="*/ 10000 w 10000"/>
                <a:gd name="connsiteY20-406" fmla="*/ 8047 h 10020"/>
                <a:gd name="connsiteX21-407" fmla="*/ 7319 w 10000"/>
                <a:gd name="connsiteY21-408" fmla="*/ 8070 h 10020"/>
                <a:gd name="connsiteX22-409" fmla="*/ 5572 w 10000"/>
                <a:gd name="connsiteY22-410" fmla="*/ 10000 h 10020"/>
                <a:gd name="connsiteX23-411" fmla="*/ 1774 w 10000"/>
                <a:gd name="connsiteY23-412" fmla="*/ 10020 h 10020"/>
                <a:gd name="connsiteX24-413" fmla="*/ 0 w 10000"/>
                <a:gd name="connsiteY24-414" fmla="*/ 7967 h 10020"/>
                <a:gd name="connsiteX25-415" fmla="*/ 15 w 10000"/>
                <a:gd name="connsiteY25-416" fmla="*/ 0 h 10020"/>
                <a:gd name="connsiteX0-417" fmla="*/ 15 w 10000"/>
                <a:gd name="connsiteY0-418" fmla="*/ 0 h 10020"/>
                <a:gd name="connsiteX1-419" fmla="*/ 658 w 10000"/>
                <a:gd name="connsiteY1-420" fmla="*/ 508 h 10020"/>
                <a:gd name="connsiteX2-421" fmla="*/ 658 w 10000"/>
                <a:gd name="connsiteY2-422" fmla="*/ 4033 h 10020"/>
                <a:gd name="connsiteX3-423" fmla="*/ 289 w 10000"/>
                <a:gd name="connsiteY3-424" fmla="*/ 4381 h 10020"/>
                <a:gd name="connsiteX4-425" fmla="*/ 277 w 10000"/>
                <a:gd name="connsiteY4-426" fmla="*/ 7331 h 10020"/>
                <a:gd name="connsiteX5-427" fmla="*/ 1119 w 10000"/>
                <a:gd name="connsiteY5-428" fmla="*/ 8301 h 10020"/>
                <a:gd name="connsiteX6-429" fmla="*/ 1119 w 10000"/>
                <a:gd name="connsiteY6-430" fmla="*/ 8756 h 10020"/>
                <a:gd name="connsiteX7-431" fmla="*/ 2036 w 10000"/>
                <a:gd name="connsiteY7-432" fmla="*/ 9699 h 10020"/>
                <a:gd name="connsiteX8-433" fmla="*/ 5338 w 10000"/>
                <a:gd name="connsiteY8-434" fmla="*/ 9699 h 10020"/>
                <a:gd name="connsiteX9-435" fmla="*/ 6230 w 10000"/>
                <a:gd name="connsiteY9-436" fmla="*/ 8783 h 10020"/>
                <a:gd name="connsiteX10-437" fmla="*/ 6230 w 10000"/>
                <a:gd name="connsiteY10-438" fmla="*/ 8274 h 10020"/>
                <a:gd name="connsiteX11-439" fmla="*/ 6439 w 10000"/>
                <a:gd name="connsiteY11-440" fmla="*/ 8147 h 10020"/>
                <a:gd name="connsiteX12-441" fmla="*/ 6814 w 10000"/>
                <a:gd name="connsiteY12-442" fmla="*/ 8107 h 10020"/>
                <a:gd name="connsiteX13-443" fmla="*/ 6857 w 10000"/>
                <a:gd name="connsiteY13-444" fmla="*/ 7893 h 10020"/>
                <a:gd name="connsiteX14-445" fmla="*/ 7146 w 10000"/>
                <a:gd name="connsiteY14-446" fmla="*/ 7887 h 10020"/>
                <a:gd name="connsiteX15-447" fmla="*/ 7143 w 10000"/>
                <a:gd name="connsiteY15-448" fmla="*/ 7749 h 10020"/>
                <a:gd name="connsiteX16-449" fmla="*/ 8432 w 10000"/>
                <a:gd name="connsiteY16-450" fmla="*/ 7766 h 10020"/>
                <a:gd name="connsiteX17-451" fmla="*/ 8715 w 10000"/>
                <a:gd name="connsiteY17-452" fmla="*/ 7512 h 10020"/>
                <a:gd name="connsiteX18-453" fmla="*/ 9717 w 10000"/>
                <a:gd name="connsiteY18-454" fmla="*/ 7512 h 10020"/>
                <a:gd name="connsiteX19-455" fmla="*/ 10000 w 10000"/>
                <a:gd name="connsiteY19-456" fmla="*/ 7766 h 10020"/>
                <a:gd name="connsiteX20-457" fmla="*/ 10000 w 10000"/>
                <a:gd name="connsiteY20-458" fmla="*/ 8047 h 10020"/>
                <a:gd name="connsiteX21-459" fmla="*/ 7319 w 10000"/>
                <a:gd name="connsiteY21-460" fmla="*/ 8070 h 10020"/>
                <a:gd name="connsiteX22-461" fmla="*/ 5572 w 10000"/>
                <a:gd name="connsiteY22-462" fmla="*/ 10000 h 10020"/>
                <a:gd name="connsiteX23-463" fmla="*/ 1774 w 10000"/>
                <a:gd name="connsiteY23-464" fmla="*/ 10020 h 10020"/>
                <a:gd name="connsiteX24-465" fmla="*/ 0 w 10000"/>
                <a:gd name="connsiteY24-466" fmla="*/ 7967 h 10020"/>
                <a:gd name="connsiteX25-467" fmla="*/ 15 w 10000"/>
                <a:gd name="connsiteY25-468" fmla="*/ 0 h 10020"/>
                <a:gd name="connsiteX0-469" fmla="*/ 15 w 10000"/>
                <a:gd name="connsiteY0-470" fmla="*/ 0 h 10020"/>
                <a:gd name="connsiteX1-471" fmla="*/ 658 w 10000"/>
                <a:gd name="connsiteY1-472" fmla="*/ 508 h 10020"/>
                <a:gd name="connsiteX2-473" fmla="*/ 658 w 10000"/>
                <a:gd name="connsiteY2-474" fmla="*/ 4033 h 10020"/>
                <a:gd name="connsiteX3-475" fmla="*/ 289 w 10000"/>
                <a:gd name="connsiteY3-476" fmla="*/ 4381 h 10020"/>
                <a:gd name="connsiteX4-477" fmla="*/ 277 w 10000"/>
                <a:gd name="connsiteY4-478" fmla="*/ 7331 h 10020"/>
                <a:gd name="connsiteX5-479" fmla="*/ 1119 w 10000"/>
                <a:gd name="connsiteY5-480" fmla="*/ 8301 h 10020"/>
                <a:gd name="connsiteX6-481" fmla="*/ 1119 w 10000"/>
                <a:gd name="connsiteY6-482" fmla="*/ 8756 h 10020"/>
                <a:gd name="connsiteX7-483" fmla="*/ 2036 w 10000"/>
                <a:gd name="connsiteY7-484" fmla="*/ 9699 h 10020"/>
                <a:gd name="connsiteX8-485" fmla="*/ 5338 w 10000"/>
                <a:gd name="connsiteY8-486" fmla="*/ 9699 h 10020"/>
                <a:gd name="connsiteX9-487" fmla="*/ 6230 w 10000"/>
                <a:gd name="connsiteY9-488" fmla="*/ 8783 h 10020"/>
                <a:gd name="connsiteX10-489" fmla="*/ 6230 w 10000"/>
                <a:gd name="connsiteY10-490" fmla="*/ 8274 h 10020"/>
                <a:gd name="connsiteX11-491" fmla="*/ 6439 w 10000"/>
                <a:gd name="connsiteY11-492" fmla="*/ 8187 h 10020"/>
                <a:gd name="connsiteX12-493" fmla="*/ 6814 w 10000"/>
                <a:gd name="connsiteY12-494" fmla="*/ 8107 h 10020"/>
                <a:gd name="connsiteX13-495" fmla="*/ 6857 w 10000"/>
                <a:gd name="connsiteY13-496" fmla="*/ 7893 h 10020"/>
                <a:gd name="connsiteX14-497" fmla="*/ 7146 w 10000"/>
                <a:gd name="connsiteY14-498" fmla="*/ 7887 h 10020"/>
                <a:gd name="connsiteX15-499" fmla="*/ 7143 w 10000"/>
                <a:gd name="connsiteY15-500" fmla="*/ 7749 h 10020"/>
                <a:gd name="connsiteX16-501" fmla="*/ 8432 w 10000"/>
                <a:gd name="connsiteY16-502" fmla="*/ 7766 h 10020"/>
                <a:gd name="connsiteX17-503" fmla="*/ 8715 w 10000"/>
                <a:gd name="connsiteY17-504" fmla="*/ 7512 h 10020"/>
                <a:gd name="connsiteX18-505" fmla="*/ 9717 w 10000"/>
                <a:gd name="connsiteY18-506" fmla="*/ 7512 h 10020"/>
                <a:gd name="connsiteX19-507" fmla="*/ 10000 w 10000"/>
                <a:gd name="connsiteY19-508" fmla="*/ 7766 h 10020"/>
                <a:gd name="connsiteX20-509" fmla="*/ 10000 w 10000"/>
                <a:gd name="connsiteY20-510" fmla="*/ 8047 h 10020"/>
                <a:gd name="connsiteX21-511" fmla="*/ 7319 w 10000"/>
                <a:gd name="connsiteY21-512" fmla="*/ 8070 h 10020"/>
                <a:gd name="connsiteX22-513" fmla="*/ 5572 w 10000"/>
                <a:gd name="connsiteY22-514" fmla="*/ 10000 h 10020"/>
                <a:gd name="connsiteX23-515" fmla="*/ 1774 w 10000"/>
                <a:gd name="connsiteY23-516" fmla="*/ 10020 h 10020"/>
                <a:gd name="connsiteX24-517" fmla="*/ 0 w 10000"/>
                <a:gd name="connsiteY24-518" fmla="*/ 7967 h 10020"/>
                <a:gd name="connsiteX25-519" fmla="*/ 15 w 10000"/>
                <a:gd name="connsiteY25-520" fmla="*/ 0 h 10020"/>
                <a:gd name="connsiteX0-521" fmla="*/ 15 w 10000"/>
                <a:gd name="connsiteY0-522" fmla="*/ 0 h 10020"/>
                <a:gd name="connsiteX1-523" fmla="*/ 658 w 10000"/>
                <a:gd name="connsiteY1-524" fmla="*/ 508 h 10020"/>
                <a:gd name="connsiteX2-525" fmla="*/ 658 w 10000"/>
                <a:gd name="connsiteY2-526" fmla="*/ 4033 h 10020"/>
                <a:gd name="connsiteX3-527" fmla="*/ 289 w 10000"/>
                <a:gd name="connsiteY3-528" fmla="*/ 4381 h 10020"/>
                <a:gd name="connsiteX4-529" fmla="*/ 277 w 10000"/>
                <a:gd name="connsiteY4-530" fmla="*/ 7331 h 10020"/>
                <a:gd name="connsiteX5-531" fmla="*/ 1119 w 10000"/>
                <a:gd name="connsiteY5-532" fmla="*/ 8301 h 10020"/>
                <a:gd name="connsiteX6-533" fmla="*/ 1119 w 10000"/>
                <a:gd name="connsiteY6-534" fmla="*/ 8756 h 10020"/>
                <a:gd name="connsiteX7-535" fmla="*/ 2036 w 10000"/>
                <a:gd name="connsiteY7-536" fmla="*/ 9699 h 10020"/>
                <a:gd name="connsiteX8-537" fmla="*/ 5338 w 10000"/>
                <a:gd name="connsiteY8-538" fmla="*/ 9699 h 10020"/>
                <a:gd name="connsiteX9-539" fmla="*/ 6230 w 10000"/>
                <a:gd name="connsiteY9-540" fmla="*/ 8783 h 10020"/>
                <a:gd name="connsiteX10-541" fmla="*/ 6439 w 10000"/>
                <a:gd name="connsiteY10-542" fmla="*/ 8187 h 10020"/>
                <a:gd name="connsiteX11-543" fmla="*/ 6814 w 10000"/>
                <a:gd name="connsiteY11-544" fmla="*/ 8107 h 10020"/>
                <a:gd name="connsiteX12-545" fmla="*/ 6857 w 10000"/>
                <a:gd name="connsiteY12-546" fmla="*/ 7893 h 10020"/>
                <a:gd name="connsiteX13-547" fmla="*/ 7146 w 10000"/>
                <a:gd name="connsiteY13-548" fmla="*/ 7887 h 10020"/>
                <a:gd name="connsiteX14-549" fmla="*/ 7143 w 10000"/>
                <a:gd name="connsiteY14-550" fmla="*/ 7749 h 10020"/>
                <a:gd name="connsiteX15-551" fmla="*/ 8432 w 10000"/>
                <a:gd name="connsiteY15-552" fmla="*/ 7766 h 10020"/>
                <a:gd name="connsiteX16-553" fmla="*/ 8715 w 10000"/>
                <a:gd name="connsiteY16-554" fmla="*/ 7512 h 10020"/>
                <a:gd name="connsiteX17-555" fmla="*/ 9717 w 10000"/>
                <a:gd name="connsiteY17-556" fmla="*/ 7512 h 10020"/>
                <a:gd name="connsiteX18-557" fmla="*/ 10000 w 10000"/>
                <a:gd name="connsiteY18-558" fmla="*/ 7766 h 10020"/>
                <a:gd name="connsiteX19-559" fmla="*/ 10000 w 10000"/>
                <a:gd name="connsiteY19-560" fmla="*/ 8047 h 10020"/>
                <a:gd name="connsiteX20-561" fmla="*/ 7319 w 10000"/>
                <a:gd name="connsiteY20-562" fmla="*/ 8070 h 10020"/>
                <a:gd name="connsiteX21-563" fmla="*/ 5572 w 10000"/>
                <a:gd name="connsiteY21-564" fmla="*/ 10000 h 10020"/>
                <a:gd name="connsiteX22-565" fmla="*/ 1774 w 10000"/>
                <a:gd name="connsiteY22-566" fmla="*/ 10020 h 10020"/>
                <a:gd name="connsiteX23-567" fmla="*/ 0 w 10000"/>
                <a:gd name="connsiteY23-568" fmla="*/ 7967 h 10020"/>
                <a:gd name="connsiteX24-569" fmla="*/ 15 w 10000"/>
                <a:gd name="connsiteY24-570" fmla="*/ 0 h 10020"/>
                <a:gd name="connsiteX0-571" fmla="*/ 15 w 10000"/>
                <a:gd name="connsiteY0-572" fmla="*/ 0 h 10020"/>
                <a:gd name="connsiteX1-573" fmla="*/ 658 w 10000"/>
                <a:gd name="connsiteY1-574" fmla="*/ 508 h 10020"/>
                <a:gd name="connsiteX2-575" fmla="*/ 658 w 10000"/>
                <a:gd name="connsiteY2-576" fmla="*/ 4033 h 10020"/>
                <a:gd name="connsiteX3-577" fmla="*/ 289 w 10000"/>
                <a:gd name="connsiteY3-578" fmla="*/ 4381 h 10020"/>
                <a:gd name="connsiteX4-579" fmla="*/ 277 w 10000"/>
                <a:gd name="connsiteY4-580" fmla="*/ 7331 h 10020"/>
                <a:gd name="connsiteX5-581" fmla="*/ 1119 w 10000"/>
                <a:gd name="connsiteY5-582" fmla="*/ 8301 h 10020"/>
                <a:gd name="connsiteX6-583" fmla="*/ 1119 w 10000"/>
                <a:gd name="connsiteY6-584" fmla="*/ 8756 h 10020"/>
                <a:gd name="connsiteX7-585" fmla="*/ 2036 w 10000"/>
                <a:gd name="connsiteY7-586" fmla="*/ 9699 h 10020"/>
                <a:gd name="connsiteX8-587" fmla="*/ 5338 w 10000"/>
                <a:gd name="connsiteY8-588" fmla="*/ 9699 h 10020"/>
                <a:gd name="connsiteX9-589" fmla="*/ 6230 w 10000"/>
                <a:gd name="connsiteY9-590" fmla="*/ 8783 h 10020"/>
                <a:gd name="connsiteX10-591" fmla="*/ 6814 w 10000"/>
                <a:gd name="connsiteY10-592" fmla="*/ 8107 h 10020"/>
                <a:gd name="connsiteX11-593" fmla="*/ 6857 w 10000"/>
                <a:gd name="connsiteY11-594" fmla="*/ 7893 h 10020"/>
                <a:gd name="connsiteX12-595" fmla="*/ 7146 w 10000"/>
                <a:gd name="connsiteY12-596" fmla="*/ 7887 h 10020"/>
                <a:gd name="connsiteX13-597" fmla="*/ 7143 w 10000"/>
                <a:gd name="connsiteY13-598" fmla="*/ 7749 h 10020"/>
                <a:gd name="connsiteX14-599" fmla="*/ 8432 w 10000"/>
                <a:gd name="connsiteY14-600" fmla="*/ 7766 h 10020"/>
                <a:gd name="connsiteX15-601" fmla="*/ 8715 w 10000"/>
                <a:gd name="connsiteY15-602" fmla="*/ 7512 h 10020"/>
                <a:gd name="connsiteX16-603" fmla="*/ 9717 w 10000"/>
                <a:gd name="connsiteY16-604" fmla="*/ 7512 h 10020"/>
                <a:gd name="connsiteX17-605" fmla="*/ 10000 w 10000"/>
                <a:gd name="connsiteY17-606" fmla="*/ 7766 h 10020"/>
                <a:gd name="connsiteX18-607" fmla="*/ 10000 w 10000"/>
                <a:gd name="connsiteY18-608" fmla="*/ 8047 h 10020"/>
                <a:gd name="connsiteX19-609" fmla="*/ 7319 w 10000"/>
                <a:gd name="connsiteY19-610" fmla="*/ 8070 h 10020"/>
                <a:gd name="connsiteX20-611" fmla="*/ 5572 w 10000"/>
                <a:gd name="connsiteY20-612" fmla="*/ 10000 h 10020"/>
                <a:gd name="connsiteX21-613" fmla="*/ 1774 w 10000"/>
                <a:gd name="connsiteY21-614" fmla="*/ 10020 h 10020"/>
                <a:gd name="connsiteX22-615" fmla="*/ 0 w 10000"/>
                <a:gd name="connsiteY22-616" fmla="*/ 7967 h 10020"/>
                <a:gd name="connsiteX23-617" fmla="*/ 15 w 10000"/>
                <a:gd name="connsiteY23-618" fmla="*/ 0 h 10020"/>
                <a:gd name="connsiteX0-619" fmla="*/ 15 w 10000"/>
                <a:gd name="connsiteY0-620" fmla="*/ 0 h 10020"/>
                <a:gd name="connsiteX1-621" fmla="*/ 658 w 10000"/>
                <a:gd name="connsiteY1-622" fmla="*/ 508 h 10020"/>
                <a:gd name="connsiteX2-623" fmla="*/ 658 w 10000"/>
                <a:gd name="connsiteY2-624" fmla="*/ 4033 h 10020"/>
                <a:gd name="connsiteX3-625" fmla="*/ 289 w 10000"/>
                <a:gd name="connsiteY3-626" fmla="*/ 4381 h 10020"/>
                <a:gd name="connsiteX4-627" fmla="*/ 277 w 10000"/>
                <a:gd name="connsiteY4-628" fmla="*/ 7331 h 10020"/>
                <a:gd name="connsiteX5-629" fmla="*/ 1119 w 10000"/>
                <a:gd name="connsiteY5-630" fmla="*/ 8301 h 10020"/>
                <a:gd name="connsiteX6-631" fmla="*/ 1119 w 10000"/>
                <a:gd name="connsiteY6-632" fmla="*/ 8756 h 10020"/>
                <a:gd name="connsiteX7-633" fmla="*/ 2036 w 10000"/>
                <a:gd name="connsiteY7-634" fmla="*/ 9699 h 10020"/>
                <a:gd name="connsiteX8-635" fmla="*/ 5338 w 10000"/>
                <a:gd name="connsiteY8-636" fmla="*/ 9699 h 10020"/>
                <a:gd name="connsiteX9-637" fmla="*/ 6230 w 10000"/>
                <a:gd name="connsiteY9-638" fmla="*/ 8783 h 10020"/>
                <a:gd name="connsiteX10-639" fmla="*/ 6814 w 10000"/>
                <a:gd name="connsiteY10-640" fmla="*/ 8107 h 10020"/>
                <a:gd name="connsiteX11-641" fmla="*/ 7146 w 10000"/>
                <a:gd name="connsiteY11-642" fmla="*/ 7887 h 10020"/>
                <a:gd name="connsiteX12-643" fmla="*/ 7143 w 10000"/>
                <a:gd name="connsiteY12-644" fmla="*/ 7749 h 10020"/>
                <a:gd name="connsiteX13-645" fmla="*/ 8432 w 10000"/>
                <a:gd name="connsiteY13-646" fmla="*/ 7766 h 10020"/>
                <a:gd name="connsiteX14-647" fmla="*/ 8715 w 10000"/>
                <a:gd name="connsiteY14-648" fmla="*/ 7512 h 10020"/>
                <a:gd name="connsiteX15-649" fmla="*/ 9717 w 10000"/>
                <a:gd name="connsiteY15-650" fmla="*/ 7512 h 10020"/>
                <a:gd name="connsiteX16-651" fmla="*/ 10000 w 10000"/>
                <a:gd name="connsiteY16-652" fmla="*/ 7766 h 10020"/>
                <a:gd name="connsiteX17-653" fmla="*/ 10000 w 10000"/>
                <a:gd name="connsiteY17-654" fmla="*/ 8047 h 10020"/>
                <a:gd name="connsiteX18-655" fmla="*/ 7319 w 10000"/>
                <a:gd name="connsiteY18-656" fmla="*/ 8070 h 10020"/>
                <a:gd name="connsiteX19-657" fmla="*/ 5572 w 10000"/>
                <a:gd name="connsiteY19-658" fmla="*/ 10000 h 10020"/>
                <a:gd name="connsiteX20-659" fmla="*/ 1774 w 10000"/>
                <a:gd name="connsiteY20-660" fmla="*/ 10020 h 10020"/>
                <a:gd name="connsiteX21-661" fmla="*/ 0 w 10000"/>
                <a:gd name="connsiteY21-662" fmla="*/ 7967 h 10020"/>
                <a:gd name="connsiteX22-663" fmla="*/ 15 w 10000"/>
                <a:gd name="connsiteY22-664" fmla="*/ 0 h 10020"/>
                <a:gd name="connsiteX0-665" fmla="*/ 15 w 10000"/>
                <a:gd name="connsiteY0-666" fmla="*/ 0 h 10020"/>
                <a:gd name="connsiteX1-667" fmla="*/ 658 w 10000"/>
                <a:gd name="connsiteY1-668" fmla="*/ 508 h 10020"/>
                <a:gd name="connsiteX2-669" fmla="*/ 658 w 10000"/>
                <a:gd name="connsiteY2-670" fmla="*/ 4033 h 10020"/>
                <a:gd name="connsiteX3-671" fmla="*/ 289 w 10000"/>
                <a:gd name="connsiteY3-672" fmla="*/ 4381 h 10020"/>
                <a:gd name="connsiteX4-673" fmla="*/ 277 w 10000"/>
                <a:gd name="connsiteY4-674" fmla="*/ 7331 h 10020"/>
                <a:gd name="connsiteX5-675" fmla="*/ 1119 w 10000"/>
                <a:gd name="connsiteY5-676" fmla="*/ 8301 h 10020"/>
                <a:gd name="connsiteX6-677" fmla="*/ 1119 w 10000"/>
                <a:gd name="connsiteY6-678" fmla="*/ 8756 h 10020"/>
                <a:gd name="connsiteX7-679" fmla="*/ 2036 w 10000"/>
                <a:gd name="connsiteY7-680" fmla="*/ 9699 h 10020"/>
                <a:gd name="connsiteX8-681" fmla="*/ 5338 w 10000"/>
                <a:gd name="connsiteY8-682" fmla="*/ 9699 h 10020"/>
                <a:gd name="connsiteX9-683" fmla="*/ 6230 w 10000"/>
                <a:gd name="connsiteY9-684" fmla="*/ 8783 h 10020"/>
                <a:gd name="connsiteX10-685" fmla="*/ 6814 w 10000"/>
                <a:gd name="connsiteY10-686" fmla="*/ 8107 h 10020"/>
                <a:gd name="connsiteX11-687" fmla="*/ 7146 w 10000"/>
                <a:gd name="connsiteY11-688" fmla="*/ 7887 h 10020"/>
                <a:gd name="connsiteX12-689" fmla="*/ 7171 w 10000"/>
                <a:gd name="connsiteY12-690" fmla="*/ 7749 h 10020"/>
                <a:gd name="connsiteX13-691" fmla="*/ 8432 w 10000"/>
                <a:gd name="connsiteY13-692" fmla="*/ 7766 h 10020"/>
                <a:gd name="connsiteX14-693" fmla="*/ 8715 w 10000"/>
                <a:gd name="connsiteY14-694" fmla="*/ 7512 h 10020"/>
                <a:gd name="connsiteX15-695" fmla="*/ 9717 w 10000"/>
                <a:gd name="connsiteY15-696" fmla="*/ 7512 h 10020"/>
                <a:gd name="connsiteX16-697" fmla="*/ 10000 w 10000"/>
                <a:gd name="connsiteY16-698" fmla="*/ 7766 h 10020"/>
                <a:gd name="connsiteX17-699" fmla="*/ 10000 w 10000"/>
                <a:gd name="connsiteY17-700" fmla="*/ 8047 h 10020"/>
                <a:gd name="connsiteX18-701" fmla="*/ 7319 w 10000"/>
                <a:gd name="connsiteY18-702" fmla="*/ 8070 h 10020"/>
                <a:gd name="connsiteX19-703" fmla="*/ 5572 w 10000"/>
                <a:gd name="connsiteY19-704" fmla="*/ 10000 h 10020"/>
                <a:gd name="connsiteX20-705" fmla="*/ 1774 w 10000"/>
                <a:gd name="connsiteY20-706" fmla="*/ 10020 h 10020"/>
                <a:gd name="connsiteX21-707" fmla="*/ 0 w 10000"/>
                <a:gd name="connsiteY21-708" fmla="*/ 7967 h 10020"/>
                <a:gd name="connsiteX22-709" fmla="*/ 15 w 10000"/>
                <a:gd name="connsiteY22-710" fmla="*/ 0 h 10020"/>
              </a:gdLst>
              <a:ahLst/>
              <a:cxnLst>
                <a:cxn ang="0">
                  <a:pos x="connsiteX0-665" y="connsiteY0-666"/>
                </a:cxn>
                <a:cxn ang="0">
                  <a:pos x="connsiteX1-667" y="connsiteY1-668"/>
                </a:cxn>
                <a:cxn ang="0">
                  <a:pos x="connsiteX2-669" y="connsiteY2-670"/>
                </a:cxn>
                <a:cxn ang="0">
                  <a:pos x="connsiteX3-671" y="connsiteY3-672"/>
                </a:cxn>
                <a:cxn ang="0">
                  <a:pos x="connsiteX4-673" y="connsiteY4-674"/>
                </a:cxn>
                <a:cxn ang="0">
                  <a:pos x="connsiteX5-675" y="connsiteY5-676"/>
                </a:cxn>
                <a:cxn ang="0">
                  <a:pos x="connsiteX6-677" y="connsiteY6-678"/>
                </a:cxn>
                <a:cxn ang="0">
                  <a:pos x="connsiteX7-679" y="connsiteY7-680"/>
                </a:cxn>
                <a:cxn ang="0">
                  <a:pos x="connsiteX8-681" y="connsiteY8-682"/>
                </a:cxn>
                <a:cxn ang="0">
                  <a:pos x="connsiteX9-683" y="connsiteY9-684"/>
                </a:cxn>
                <a:cxn ang="0">
                  <a:pos x="connsiteX10-685" y="connsiteY10-686"/>
                </a:cxn>
                <a:cxn ang="0">
                  <a:pos x="connsiteX11-687" y="connsiteY11-688"/>
                </a:cxn>
                <a:cxn ang="0">
                  <a:pos x="connsiteX12-689" y="connsiteY12-690"/>
                </a:cxn>
                <a:cxn ang="0">
                  <a:pos x="connsiteX13-691" y="connsiteY13-692"/>
                </a:cxn>
                <a:cxn ang="0">
                  <a:pos x="connsiteX14-693" y="connsiteY14-694"/>
                </a:cxn>
                <a:cxn ang="0">
                  <a:pos x="connsiteX15-695" y="connsiteY15-696"/>
                </a:cxn>
                <a:cxn ang="0">
                  <a:pos x="connsiteX16-697" y="connsiteY16-698"/>
                </a:cxn>
                <a:cxn ang="0">
                  <a:pos x="connsiteX17-699" y="connsiteY17-700"/>
                </a:cxn>
                <a:cxn ang="0">
                  <a:pos x="connsiteX18-701" y="connsiteY18-702"/>
                </a:cxn>
                <a:cxn ang="0">
                  <a:pos x="connsiteX19-703" y="connsiteY19-704"/>
                </a:cxn>
                <a:cxn ang="0">
                  <a:pos x="connsiteX20-705" y="connsiteY20-706"/>
                </a:cxn>
                <a:cxn ang="0">
                  <a:pos x="connsiteX21-707" y="connsiteY21-708"/>
                </a:cxn>
                <a:cxn ang="0">
                  <a:pos x="connsiteX22-709" y="connsiteY22-710"/>
                </a:cxn>
              </a:cxnLst>
              <a:rect l="l" t="t" r="r" b="b"/>
              <a:pathLst>
                <a:path w="10000" h="10020">
                  <a:moveTo>
                    <a:pt x="15" y="0"/>
                  </a:moveTo>
                  <a:lnTo>
                    <a:pt x="658" y="508"/>
                  </a:lnTo>
                  <a:lnTo>
                    <a:pt x="658" y="4033"/>
                  </a:lnTo>
                  <a:lnTo>
                    <a:pt x="289" y="4381"/>
                  </a:lnTo>
                  <a:cubicBezTo>
                    <a:pt x="303" y="5364"/>
                    <a:pt x="263" y="6348"/>
                    <a:pt x="277" y="7331"/>
                  </a:cubicBezTo>
                  <a:lnTo>
                    <a:pt x="1119" y="8301"/>
                  </a:lnTo>
                  <a:lnTo>
                    <a:pt x="1119" y="8756"/>
                  </a:lnTo>
                  <a:lnTo>
                    <a:pt x="2036" y="9699"/>
                  </a:lnTo>
                  <a:lnTo>
                    <a:pt x="5338" y="9699"/>
                  </a:lnTo>
                  <a:lnTo>
                    <a:pt x="6230" y="8783"/>
                  </a:lnTo>
                  <a:lnTo>
                    <a:pt x="6814" y="8107"/>
                  </a:lnTo>
                  <a:cubicBezTo>
                    <a:pt x="6967" y="7958"/>
                    <a:pt x="7091" y="7947"/>
                    <a:pt x="7146" y="7887"/>
                  </a:cubicBezTo>
                  <a:cubicBezTo>
                    <a:pt x="7154" y="7841"/>
                    <a:pt x="7163" y="7795"/>
                    <a:pt x="7171" y="7749"/>
                  </a:cubicBezTo>
                  <a:lnTo>
                    <a:pt x="8432" y="7766"/>
                  </a:lnTo>
                  <a:lnTo>
                    <a:pt x="8715" y="7512"/>
                  </a:lnTo>
                  <a:lnTo>
                    <a:pt x="9717" y="7512"/>
                  </a:lnTo>
                  <a:lnTo>
                    <a:pt x="10000" y="7766"/>
                  </a:lnTo>
                  <a:lnTo>
                    <a:pt x="10000" y="8047"/>
                  </a:lnTo>
                  <a:lnTo>
                    <a:pt x="7319" y="8070"/>
                  </a:lnTo>
                  <a:lnTo>
                    <a:pt x="5572" y="10000"/>
                  </a:lnTo>
                  <a:lnTo>
                    <a:pt x="1774" y="10020"/>
                  </a:lnTo>
                  <a:lnTo>
                    <a:pt x="0" y="7967"/>
                  </a:lnTo>
                  <a:cubicBezTo>
                    <a:pt x="33" y="5311"/>
                    <a:pt x="-18" y="2656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Arial Unicode MS" pitchFamily="34" charset="-122"/>
              </a:endParaRPr>
            </a:p>
          </p:txBody>
        </p:sp>
        <p:sp>
          <p:nvSpPr>
            <p:cNvPr id="33" name="Freeform 5"/>
            <p:cNvSpPr>
              <a:spLocks noChangeArrowheads="1"/>
            </p:cNvSpPr>
            <p:nvPr/>
          </p:nvSpPr>
          <p:spPr bwMode="auto">
            <a:xfrm>
              <a:off x="1214257" y="2287465"/>
              <a:ext cx="3773487" cy="4264024"/>
            </a:xfrm>
            <a:custGeom>
              <a:avLst/>
              <a:gdLst>
                <a:gd name="T0" fmla="*/ 0 w 2377"/>
                <a:gd name="T1" fmla="*/ 2147483646 h 2686"/>
                <a:gd name="T2" fmla="*/ 0 w 2377"/>
                <a:gd name="T3" fmla="*/ 2147483646 h 2686"/>
                <a:gd name="T4" fmla="*/ 2147483646 w 2377"/>
                <a:gd name="T5" fmla="*/ 2147483646 h 2686"/>
                <a:gd name="T6" fmla="*/ 2147483646 w 2377"/>
                <a:gd name="T7" fmla="*/ 2147483646 h 2686"/>
                <a:gd name="T8" fmla="*/ 2147483646 w 2377"/>
                <a:gd name="T9" fmla="*/ 2147483646 h 2686"/>
                <a:gd name="T10" fmla="*/ 2147483646 w 2377"/>
                <a:gd name="T11" fmla="*/ 2147483646 h 2686"/>
                <a:gd name="T12" fmla="*/ 2147483646 w 2377"/>
                <a:gd name="T13" fmla="*/ 2147483646 h 2686"/>
                <a:gd name="T14" fmla="*/ 2147483646 w 2377"/>
                <a:gd name="T15" fmla="*/ 2147483646 h 2686"/>
                <a:gd name="T16" fmla="*/ 2147483646 w 2377"/>
                <a:gd name="T17" fmla="*/ 0 h 2686"/>
                <a:gd name="T18" fmla="*/ 2147483646 w 2377"/>
                <a:gd name="T19" fmla="*/ 0 h 2686"/>
                <a:gd name="T20" fmla="*/ 0 w 2377"/>
                <a:gd name="T21" fmla="*/ 2147483646 h 26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7"/>
                <a:gd name="T34" fmla="*/ 0 h 2686"/>
                <a:gd name="T35" fmla="*/ 2377 w 2377"/>
                <a:gd name="T36" fmla="*/ 2686 h 268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7" h="2686">
                  <a:moveTo>
                    <a:pt x="0" y="309"/>
                  </a:moveTo>
                  <a:lnTo>
                    <a:pt x="0" y="2377"/>
                  </a:lnTo>
                  <a:lnTo>
                    <a:pt x="284" y="2686"/>
                  </a:lnTo>
                  <a:lnTo>
                    <a:pt x="894" y="2686"/>
                  </a:lnTo>
                  <a:lnTo>
                    <a:pt x="1183" y="2397"/>
                  </a:lnTo>
                  <a:lnTo>
                    <a:pt x="2067" y="2382"/>
                  </a:lnTo>
                  <a:lnTo>
                    <a:pt x="2377" y="2083"/>
                  </a:lnTo>
                  <a:lnTo>
                    <a:pt x="2377" y="309"/>
                  </a:lnTo>
                  <a:lnTo>
                    <a:pt x="2082" y="0"/>
                  </a:lnTo>
                  <a:lnTo>
                    <a:pt x="284" y="0"/>
                  </a:lnTo>
                  <a:lnTo>
                    <a:pt x="0" y="309"/>
                  </a:lnTo>
                  <a:close/>
                </a:path>
              </a:pathLst>
            </a:custGeom>
            <a:noFill/>
            <a:ln w="952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34" name="组合 27"/>
          <p:cNvGrpSpPr/>
          <p:nvPr/>
        </p:nvGrpSpPr>
        <p:grpSpPr bwMode="auto">
          <a:xfrm>
            <a:off x="9229016" y="5093589"/>
            <a:ext cx="2241550" cy="1554100"/>
            <a:chOff x="1214257" y="2287465"/>
            <a:chExt cx="3773487" cy="4268788"/>
          </a:xfrm>
        </p:grpSpPr>
        <p:sp>
          <p:nvSpPr>
            <p:cNvPr id="35" name="Freeform 6"/>
            <p:cNvSpPr/>
            <p:nvPr/>
          </p:nvSpPr>
          <p:spPr bwMode="auto">
            <a:xfrm>
              <a:off x="1214257" y="4178392"/>
              <a:ext cx="2581578" cy="2377861"/>
            </a:xfrm>
            <a:custGeom>
              <a:avLst/>
              <a:gdLst>
                <a:gd name="T0" fmla="*/ 16 w 1626"/>
                <a:gd name="T1" fmla="*/ 0 h 1495"/>
                <a:gd name="T2" fmla="*/ 107 w 1626"/>
                <a:gd name="T3" fmla="*/ 76 h 1495"/>
                <a:gd name="T4" fmla="*/ 107 w 1626"/>
                <a:gd name="T5" fmla="*/ 603 h 1495"/>
                <a:gd name="T6" fmla="*/ 38 w 1626"/>
                <a:gd name="T7" fmla="*/ 655 h 1495"/>
                <a:gd name="T8" fmla="*/ 45 w 1626"/>
                <a:gd name="T9" fmla="*/ 1096 h 1495"/>
                <a:gd name="T10" fmla="*/ 182 w 1626"/>
                <a:gd name="T11" fmla="*/ 1241 h 1495"/>
                <a:gd name="T12" fmla="*/ 182 w 1626"/>
                <a:gd name="T13" fmla="*/ 1309 h 1495"/>
                <a:gd name="T14" fmla="*/ 331 w 1626"/>
                <a:gd name="T15" fmla="*/ 1450 h 1495"/>
                <a:gd name="T16" fmla="*/ 868 w 1626"/>
                <a:gd name="T17" fmla="*/ 1450 h 1495"/>
                <a:gd name="T18" fmla="*/ 1013 w 1626"/>
                <a:gd name="T19" fmla="*/ 1313 h 1495"/>
                <a:gd name="T20" fmla="*/ 1013 w 1626"/>
                <a:gd name="T21" fmla="*/ 1237 h 1495"/>
                <a:gd name="T22" fmla="*/ 1047 w 1626"/>
                <a:gd name="T23" fmla="*/ 1218 h 1495"/>
                <a:gd name="T24" fmla="*/ 1085 w 1626"/>
                <a:gd name="T25" fmla="*/ 1222 h 1495"/>
                <a:gd name="T26" fmla="*/ 1112 w 1626"/>
                <a:gd name="T27" fmla="*/ 1180 h 1495"/>
                <a:gd name="T28" fmla="*/ 1142 w 1626"/>
                <a:gd name="T29" fmla="*/ 1191 h 1495"/>
                <a:gd name="T30" fmla="*/ 1142 w 1626"/>
                <a:gd name="T31" fmla="*/ 1157 h 1495"/>
                <a:gd name="T32" fmla="*/ 1371 w 1626"/>
                <a:gd name="T33" fmla="*/ 1161 h 1495"/>
                <a:gd name="T34" fmla="*/ 1417 w 1626"/>
                <a:gd name="T35" fmla="*/ 1123 h 1495"/>
                <a:gd name="T36" fmla="*/ 1580 w 1626"/>
                <a:gd name="T37" fmla="*/ 1123 h 1495"/>
                <a:gd name="T38" fmla="*/ 1626 w 1626"/>
                <a:gd name="T39" fmla="*/ 1161 h 1495"/>
                <a:gd name="T40" fmla="*/ 1626 w 1626"/>
                <a:gd name="T41" fmla="*/ 1203 h 1495"/>
                <a:gd name="T42" fmla="*/ 1184 w 1626"/>
                <a:gd name="T43" fmla="*/ 1199 h 1495"/>
                <a:gd name="T44" fmla="*/ 906 w 1626"/>
                <a:gd name="T45" fmla="*/ 1495 h 1495"/>
                <a:gd name="T46" fmla="*/ 308 w 1626"/>
                <a:gd name="T47" fmla="*/ 1495 h 1495"/>
                <a:gd name="T48" fmla="*/ 0 w 1626"/>
                <a:gd name="T49" fmla="*/ 1191 h 1495"/>
                <a:gd name="T50" fmla="*/ 16 w 1626"/>
                <a:gd name="T51" fmla="*/ 0 h 1495"/>
                <a:gd name="connsiteX0" fmla="*/ 98 w 10000"/>
                <a:gd name="connsiteY0" fmla="*/ 0 h 10020"/>
                <a:gd name="connsiteX1" fmla="*/ 658 w 10000"/>
                <a:gd name="connsiteY1" fmla="*/ 508 h 10020"/>
                <a:gd name="connsiteX2" fmla="*/ 658 w 10000"/>
                <a:gd name="connsiteY2" fmla="*/ 4033 h 10020"/>
                <a:gd name="connsiteX3" fmla="*/ 234 w 10000"/>
                <a:gd name="connsiteY3" fmla="*/ 4381 h 10020"/>
                <a:gd name="connsiteX4" fmla="*/ 277 w 10000"/>
                <a:gd name="connsiteY4" fmla="*/ 7331 h 10020"/>
                <a:gd name="connsiteX5" fmla="*/ 1119 w 10000"/>
                <a:gd name="connsiteY5" fmla="*/ 8301 h 10020"/>
                <a:gd name="connsiteX6" fmla="*/ 1119 w 10000"/>
                <a:gd name="connsiteY6" fmla="*/ 8756 h 10020"/>
                <a:gd name="connsiteX7" fmla="*/ 2036 w 10000"/>
                <a:gd name="connsiteY7" fmla="*/ 9699 h 10020"/>
                <a:gd name="connsiteX8" fmla="*/ 5338 w 10000"/>
                <a:gd name="connsiteY8" fmla="*/ 9699 h 10020"/>
                <a:gd name="connsiteX9" fmla="*/ 6230 w 10000"/>
                <a:gd name="connsiteY9" fmla="*/ 8783 h 10020"/>
                <a:gd name="connsiteX10" fmla="*/ 6230 w 10000"/>
                <a:gd name="connsiteY10" fmla="*/ 8274 h 10020"/>
                <a:gd name="connsiteX11" fmla="*/ 6439 w 10000"/>
                <a:gd name="connsiteY11" fmla="*/ 8147 h 10020"/>
                <a:gd name="connsiteX12" fmla="*/ 6673 w 10000"/>
                <a:gd name="connsiteY12" fmla="*/ 8174 h 10020"/>
                <a:gd name="connsiteX13" fmla="*/ 6839 w 10000"/>
                <a:gd name="connsiteY13" fmla="*/ 7893 h 10020"/>
                <a:gd name="connsiteX14" fmla="*/ 7023 w 10000"/>
                <a:gd name="connsiteY14" fmla="*/ 7967 h 10020"/>
                <a:gd name="connsiteX15" fmla="*/ 7023 w 10000"/>
                <a:gd name="connsiteY15" fmla="*/ 7739 h 10020"/>
                <a:gd name="connsiteX16" fmla="*/ 8432 w 10000"/>
                <a:gd name="connsiteY16" fmla="*/ 7766 h 10020"/>
                <a:gd name="connsiteX17" fmla="*/ 8715 w 10000"/>
                <a:gd name="connsiteY17" fmla="*/ 7512 h 10020"/>
                <a:gd name="connsiteX18" fmla="*/ 9717 w 10000"/>
                <a:gd name="connsiteY18" fmla="*/ 7512 h 10020"/>
                <a:gd name="connsiteX19" fmla="*/ 10000 w 10000"/>
                <a:gd name="connsiteY19" fmla="*/ 7766 h 10020"/>
                <a:gd name="connsiteX20" fmla="*/ 10000 w 10000"/>
                <a:gd name="connsiteY20" fmla="*/ 8047 h 10020"/>
                <a:gd name="connsiteX21" fmla="*/ 7282 w 10000"/>
                <a:gd name="connsiteY21" fmla="*/ 8020 h 10020"/>
                <a:gd name="connsiteX22" fmla="*/ 5572 w 10000"/>
                <a:gd name="connsiteY22" fmla="*/ 10000 h 10020"/>
                <a:gd name="connsiteX23" fmla="*/ 1774 w 10000"/>
                <a:gd name="connsiteY23" fmla="*/ 10020 h 10020"/>
                <a:gd name="connsiteX24" fmla="*/ 0 w 10000"/>
                <a:gd name="connsiteY24" fmla="*/ 7967 h 10020"/>
                <a:gd name="connsiteX25" fmla="*/ 98 w 10000"/>
                <a:gd name="connsiteY25" fmla="*/ 0 h 10020"/>
                <a:gd name="connsiteX0-1" fmla="*/ 15 w 10000"/>
                <a:gd name="connsiteY0-2" fmla="*/ 0 h 10020"/>
                <a:gd name="connsiteX1-3" fmla="*/ 658 w 10000"/>
                <a:gd name="connsiteY1-4" fmla="*/ 508 h 10020"/>
                <a:gd name="connsiteX2-5" fmla="*/ 658 w 10000"/>
                <a:gd name="connsiteY2-6" fmla="*/ 4033 h 10020"/>
                <a:gd name="connsiteX3-7" fmla="*/ 234 w 10000"/>
                <a:gd name="connsiteY3-8" fmla="*/ 4381 h 10020"/>
                <a:gd name="connsiteX4-9" fmla="*/ 277 w 10000"/>
                <a:gd name="connsiteY4-10" fmla="*/ 7331 h 10020"/>
                <a:gd name="connsiteX5-11" fmla="*/ 1119 w 10000"/>
                <a:gd name="connsiteY5-12" fmla="*/ 8301 h 10020"/>
                <a:gd name="connsiteX6-13" fmla="*/ 1119 w 10000"/>
                <a:gd name="connsiteY6-14" fmla="*/ 8756 h 10020"/>
                <a:gd name="connsiteX7-15" fmla="*/ 2036 w 10000"/>
                <a:gd name="connsiteY7-16" fmla="*/ 9699 h 10020"/>
                <a:gd name="connsiteX8-17" fmla="*/ 5338 w 10000"/>
                <a:gd name="connsiteY8-18" fmla="*/ 9699 h 10020"/>
                <a:gd name="connsiteX9-19" fmla="*/ 6230 w 10000"/>
                <a:gd name="connsiteY9-20" fmla="*/ 8783 h 10020"/>
                <a:gd name="connsiteX10-21" fmla="*/ 6230 w 10000"/>
                <a:gd name="connsiteY10-22" fmla="*/ 8274 h 10020"/>
                <a:gd name="connsiteX11-23" fmla="*/ 6439 w 10000"/>
                <a:gd name="connsiteY11-24" fmla="*/ 8147 h 10020"/>
                <a:gd name="connsiteX12-25" fmla="*/ 6673 w 10000"/>
                <a:gd name="connsiteY12-26" fmla="*/ 8174 h 10020"/>
                <a:gd name="connsiteX13-27" fmla="*/ 6839 w 10000"/>
                <a:gd name="connsiteY13-28" fmla="*/ 7893 h 10020"/>
                <a:gd name="connsiteX14-29" fmla="*/ 7023 w 10000"/>
                <a:gd name="connsiteY14-30" fmla="*/ 7967 h 10020"/>
                <a:gd name="connsiteX15-31" fmla="*/ 7023 w 10000"/>
                <a:gd name="connsiteY15-32" fmla="*/ 7739 h 10020"/>
                <a:gd name="connsiteX16-33" fmla="*/ 8432 w 10000"/>
                <a:gd name="connsiteY16-34" fmla="*/ 7766 h 10020"/>
                <a:gd name="connsiteX17-35" fmla="*/ 8715 w 10000"/>
                <a:gd name="connsiteY17-36" fmla="*/ 7512 h 10020"/>
                <a:gd name="connsiteX18-37" fmla="*/ 9717 w 10000"/>
                <a:gd name="connsiteY18-38" fmla="*/ 7512 h 10020"/>
                <a:gd name="connsiteX19-39" fmla="*/ 10000 w 10000"/>
                <a:gd name="connsiteY19-40" fmla="*/ 7766 h 10020"/>
                <a:gd name="connsiteX20-41" fmla="*/ 10000 w 10000"/>
                <a:gd name="connsiteY20-42" fmla="*/ 8047 h 10020"/>
                <a:gd name="connsiteX21-43" fmla="*/ 7282 w 10000"/>
                <a:gd name="connsiteY21-44" fmla="*/ 8020 h 10020"/>
                <a:gd name="connsiteX22-45" fmla="*/ 5572 w 10000"/>
                <a:gd name="connsiteY22-46" fmla="*/ 10000 h 10020"/>
                <a:gd name="connsiteX23-47" fmla="*/ 1774 w 10000"/>
                <a:gd name="connsiteY23-48" fmla="*/ 10020 h 10020"/>
                <a:gd name="connsiteX24-49" fmla="*/ 0 w 10000"/>
                <a:gd name="connsiteY24-50" fmla="*/ 7967 h 10020"/>
                <a:gd name="connsiteX25-51" fmla="*/ 15 w 10000"/>
                <a:gd name="connsiteY25-52" fmla="*/ 0 h 10020"/>
                <a:gd name="connsiteX0-53" fmla="*/ 15 w 10000"/>
                <a:gd name="connsiteY0-54" fmla="*/ 0 h 10020"/>
                <a:gd name="connsiteX1-55" fmla="*/ 658 w 10000"/>
                <a:gd name="connsiteY1-56" fmla="*/ 508 h 10020"/>
                <a:gd name="connsiteX2-57" fmla="*/ 658 w 10000"/>
                <a:gd name="connsiteY2-58" fmla="*/ 4033 h 10020"/>
                <a:gd name="connsiteX3-59" fmla="*/ 289 w 10000"/>
                <a:gd name="connsiteY3-60" fmla="*/ 4381 h 10020"/>
                <a:gd name="connsiteX4-61" fmla="*/ 277 w 10000"/>
                <a:gd name="connsiteY4-62" fmla="*/ 7331 h 10020"/>
                <a:gd name="connsiteX5-63" fmla="*/ 1119 w 10000"/>
                <a:gd name="connsiteY5-64" fmla="*/ 8301 h 10020"/>
                <a:gd name="connsiteX6-65" fmla="*/ 1119 w 10000"/>
                <a:gd name="connsiteY6-66" fmla="*/ 8756 h 10020"/>
                <a:gd name="connsiteX7-67" fmla="*/ 2036 w 10000"/>
                <a:gd name="connsiteY7-68" fmla="*/ 9699 h 10020"/>
                <a:gd name="connsiteX8-69" fmla="*/ 5338 w 10000"/>
                <a:gd name="connsiteY8-70" fmla="*/ 9699 h 10020"/>
                <a:gd name="connsiteX9-71" fmla="*/ 6230 w 10000"/>
                <a:gd name="connsiteY9-72" fmla="*/ 8783 h 10020"/>
                <a:gd name="connsiteX10-73" fmla="*/ 6230 w 10000"/>
                <a:gd name="connsiteY10-74" fmla="*/ 8274 h 10020"/>
                <a:gd name="connsiteX11-75" fmla="*/ 6439 w 10000"/>
                <a:gd name="connsiteY11-76" fmla="*/ 8147 h 10020"/>
                <a:gd name="connsiteX12-77" fmla="*/ 6673 w 10000"/>
                <a:gd name="connsiteY12-78" fmla="*/ 8174 h 10020"/>
                <a:gd name="connsiteX13-79" fmla="*/ 6839 w 10000"/>
                <a:gd name="connsiteY13-80" fmla="*/ 7893 h 10020"/>
                <a:gd name="connsiteX14-81" fmla="*/ 7023 w 10000"/>
                <a:gd name="connsiteY14-82" fmla="*/ 7967 h 10020"/>
                <a:gd name="connsiteX15-83" fmla="*/ 7023 w 10000"/>
                <a:gd name="connsiteY15-84" fmla="*/ 7739 h 10020"/>
                <a:gd name="connsiteX16-85" fmla="*/ 8432 w 10000"/>
                <a:gd name="connsiteY16-86" fmla="*/ 7766 h 10020"/>
                <a:gd name="connsiteX17-87" fmla="*/ 8715 w 10000"/>
                <a:gd name="connsiteY17-88" fmla="*/ 7512 h 10020"/>
                <a:gd name="connsiteX18-89" fmla="*/ 9717 w 10000"/>
                <a:gd name="connsiteY18-90" fmla="*/ 7512 h 10020"/>
                <a:gd name="connsiteX19-91" fmla="*/ 10000 w 10000"/>
                <a:gd name="connsiteY19-92" fmla="*/ 7766 h 10020"/>
                <a:gd name="connsiteX20-93" fmla="*/ 10000 w 10000"/>
                <a:gd name="connsiteY20-94" fmla="*/ 8047 h 10020"/>
                <a:gd name="connsiteX21-95" fmla="*/ 7282 w 10000"/>
                <a:gd name="connsiteY21-96" fmla="*/ 8020 h 10020"/>
                <a:gd name="connsiteX22-97" fmla="*/ 5572 w 10000"/>
                <a:gd name="connsiteY22-98" fmla="*/ 10000 h 10020"/>
                <a:gd name="connsiteX23-99" fmla="*/ 1774 w 10000"/>
                <a:gd name="connsiteY23-100" fmla="*/ 10020 h 10020"/>
                <a:gd name="connsiteX24-101" fmla="*/ 0 w 10000"/>
                <a:gd name="connsiteY24-102" fmla="*/ 7967 h 10020"/>
                <a:gd name="connsiteX25-103" fmla="*/ 15 w 10000"/>
                <a:gd name="connsiteY25-104" fmla="*/ 0 h 10020"/>
                <a:gd name="connsiteX0-105" fmla="*/ 15 w 10000"/>
                <a:gd name="connsiteY0-106" fmla="*/ 0 h 10020"/>
                <a:gd name="connsiteX1-107" fmla="*/ 658 w 10000"/>
                <a:gd name="connsiteY1-108" fmla="*/ 508 h 10020"/>
                <a:gd name="connsiteX2-109" fmla="*/ 658 w 10000"/>
                <a:gd name="connsiteY2-110" fmla="*/ 4033 h 10020"/>
                <a:gd name="connsiteX3-111" fmla="*/ 289 w 10000"/>
                <a:gd name="connsiteY3-112" fmla="*/ 4381 h 10020"/>
                <a:gd name="connsiteX4-113" fmla="*/ 277 w 10000"/>
                <a:gd name="connsiteY4-114" fmla="*/ 7331 h 10020"/>
                <a:gd name="connsiteX5-115" fmla="*/ 1119 w 10000"/>
                <a:gd name="connsiteY5-116" fmla="*/ 8301 h 10020"/>
                <a:gd name="connsiteX6-117" fmla="*/ 1119 w 10000"/>
                <a:gd name="connsiteY6-118" fmla="*/ 8756 h 10020"/>
                <a:gd name="connsiteX7-119" fmla="*/ 2036 w 10000"/>
                <a:gd name="connsiteY7-120" fmla="*/ 9699 h 10020"/>
                <a:gd name="connsiteX8-121" fmla="*/ 5338 w 10000"/>
                <a:gd name="connsiteY8-122" fmla="*/ 9699 h 10020"/>
                <a:gd name="connsiteX9-123" fmla="*/ 6230 w 10000"/>
                <a:gd name="connsiteY9-124" fmla="*/ 8783 h 10020"/>
                <a:gd name="connsiteX10-125" fmla="*/ 6230 w 10000"/>
                <a:gd name="connsiteY10-126" fmla="*/ 8274 h 10020"/>
                <a:gd name="connsiteX11-127" fmla="*/ 6439 w 10000"/>
                <a:gd name="connsiteY11-128" fmla="*/ 8147 h 10020"/>
                <a:gd name="connsiteX12-129" fmla="*/ 6673 w 10000"/>
                <a:gd name="connsiteY12-130" fmla="*/ 8174 h 10020"/>
                <a:gd name="connsiteX13-131" fmla="*/ 6839 w 10000"/>
                <a:gd name="connsiteY13-132" fmla="*/ 7893 h 10020"/>
                <a:gd name="connsiteX14-133" fmla="*/ 7023 w 10000"/>
                <a:gd name="connsiteY14-134" fmla="*/ 7967 h 10020"/>
                <a:gd name="connsiteX15-135" fmla="*/ 7023 w 10000"/>
                <a:gd name="connsiteY15-136" fmla="*/ 7739 h 10020"/>
                <a:gd name="connsiteX16-137" fmla="*/ 8432 w 10000"/>
                <a:gd name="connsiteY16-138" fmla="*/ 7766 h 10020"/>
                <a:gd name="connsiteX17-139" fmla="*/ 8715 w 10000"/>
                <a:gd name="connsiteY17-140" fmla="*/ 7512 h 10020"/>
                <a:gd name="connsiteX18-141" fmla="*/ 9717 w 10000"/>
                <a:gd name="connsiteY18-142" fmla="*/ 7512 h 10020"/>
                <a:gd name="connsiteX19-143" fmla="*/ 10000 w 10000"/>
                <a:gd name="connsiteY19-144" fmla="*/ 7766 h 10020"/>
                <a:gd name="connsiteX20-145" fmla="*/ 10000 w 10000"/>
                <a:gd name="connsiteY20-146" fmla="*/ 8047 h 10020"/>
                <a:gd name="connsiteX21-147" fmla="*/ 7319 w 10000"/>
                <a:gd name="connsiteY21-148" fmla="*/ 8070 h 10020"/>
                <a:gd name="connsiteX22-149" fmla="*/ 5572 w 10000"/>
                <a:gd name="connsiteY22-150" fmla="*/ 10000 h 10020"/>
                <a:gd name="connsiteX23-151" fmla="*/ 1774 w 10000"/>
                <a:gd name="connsiteY23-152" fmla="*/ 10020 h 10020"/>
                <a:gd name="connsiteX24-153" fmla="*/ 0 w 10000"/>
                <a:gd name="connsiteY24-154" fmla="*/ 7967 h 10020"/>
                <a:gd name="connsiteX25-155" fmla="*/ 15 w 10000"/>
                <a:gd name="connsiteY25-156" fmla="*/ 0 h 10020"/>
                <a:gd name="connsiteX0-157" fmla="*/ 15 w 10000"/>
                <a:gd name="connsiteY0-158" fmla="*/ 0 h 10020"/>
                <a:gd name="connsiteX1-159" fmla="*/ 658 w 10000"/>
                <a:gd name="connsiteY1-160" fmla="*/ 508 h 10020"/>
                <a:gd name="connsiteX2-161" fmla="*/ 658 w 10000"/>
                <a:gd name="connsiteY2-162" fmla="*/ 4033 h 10020"/>
                <a:gd name="connsiteX3-163" fmla="*/ 289 w 10000"/>
                <a:gd name="connsiteY3-164" fmla="*/ 4381 h 10020"/>
                <a:gd name="connsiteX4-165" fmla="*/ 277 w 10000"/>
                <a:gd name="connsiteY4-166" fmla="*/ 7331 h 10020"/>
                <a:gd name="connsiteX5-167" fmla="*/ 1119 w 10000"/>
                <a:gd name="connsiteY5-168" fmla="*/ 8301 h 10020"/>
                <a:gd name="connsiteX6-169" fmla="*/ 1119 w 10000"/>
                <a:gd name="connsiteY6-170" fmla="*/ 8756 h 10020"/>
                <a:gd name="connsiteX7-171" fmla="*/ 2036 w 10000"/>
                <a:gd name="connsiteY7-172" fmla="*/ 9699 h 10020"/>
                <a:gd name="connsiteX8-173" fmla="*/ 5338 w 10000"/>
                <a:gd name="connsiteY8-174" fmla="*/ 9699 h 10020"/>
                <a:gd name="connsiteX9-175" fmla="*/ 6230 w 10000"/>
                <a:gd name="connsiteY9-176" fmla="*/ 8783 h 10020"/>
                <a:gd name="connsiteX10-177" fmla="*/ 6230 w 10000"/>
                <a:gd name="connsiteY10-178" fmla="*/ 8274 h 10020"/>
                <a:gd name="connsiteX11-179" fmla="*/ 6439 w 10000"/>
                <a:gd name="connsiteY11-180" fmla="*/ 8147 h 10020"/>
                <a:gd name="connsiteX12-181" fmla="*/ 6765 w 10000"/>
                <a:gd name="connsiteY12-182" fmla="*/ 8214 h 10020"/>
                <a:gd name="connsiteX13-183" fmla="*/ 6839 w 10000"/>
                <a:gd name="connsiteY13-184" fmla="*/ 7893 h 10020"/>
                <a:gd name="connsiteX14-185" fmla="*/ 7023 w 10000"/>
                <a:gd name="connsiteY14-186" fmla="*/ 7967 h 10020"/>
                <a:gd name="connsiteX15-187" fmla="*/ 7023 w 10000"/>
                <a:gd name="connsiteY15-188" fmla="*/ 7739 h 10020"/>
                <a:gd name="connsiteX16-189" fmla="*/ 8432 w 10000"/>
                <a:gd name="connsiteY16-190" fmla="*/ 7766 h 10020"/>
                <a:gd name="connsiteX17-191" fmla="*/ 8715 w 10000"/>
                <a:gd name="connsiteY17-192" fmla="*/ 7512 h 10020"/>
                <a:gd name="connsiteX18-193" fmla="*/ 9717 w 10000"/>
                <a:gd name="connsiteY18-194" fmla="*/ 7512 h 10020"/>
                <a:gd name="connsiteX19-195" fmla="*/ 10000 w 10000"/>
                <a:gd name="connsiteY19-196" fmla="*/ 7766 h 10020"/>
                <a:gd name="connsiteX20-197" fmla="*/ 10000 w 10000"/>
                <a:gd name="connsiteY20-198" fmla="*/ 8047 h 10020"/>
                <a:gd name="connsiteX21-199" fmla="*/ 7319 w 10000"/>
                <a:gd name="connsiteY21-200" fmla="*/ 8070 h 10020"/>
                <a:gd name="connsiteX22-201" fmla="*/ 5572 w 10000"/>
                <a:gd name="connsiteY22-202" fmla="*/ 10000 h 10020"/>
                <a:gd name="connsiteX23-203" fmla="*/ 1774 w 10000"/>
                <a:gd name="connsiteY23-204" fmla="*/ 10020 h 10020"/>
                <a:gd name="connsiteX24-205" fmla="*/ 0 w 10000"/>
                <a:gd name="connsiteY24-206" fmla="*/ 7967 h 10020"/>
                <a:gd name="connsiteX25-207" fmla="*/ 15 w 10000"/>
                <a:gd name="connsiteY25-208" fmla="*/ 0 h 10020"/>
                <a:gd name="connsiteX0-209" fmla="*/ 15 w 10000"/>
                <a:gd name="connsiteY0-210" fmla="*/ 0 h 10020"/>
                <a:gd name="connsiteX1-211" fmla="*/ 658 w 10000"/>
                <a:gd name="connsiteY1-212" fmla="*/ 508 h 10020"/>
                <a:gd name="connsiteX2-213" fmla="*/ 658 w 10000"/>
                <a:gd name="connsiteY2-214" fmla="*/ 4033 h 10020"/>
                <a:gd name="connsiteX3-215" fmla="*/ 289 w 10000"/>
                <a:gd name="connsiteY3-216" fmla="*/ 4381 h 10020"/>
                <a:gd name="connsiteX4-217" fmla="*/ 277 w 10000"/>
                <a:gd name="connsiteY4-218" fmla="*/ 7331 h 10020"/>
                <a:gd name="connsiteX5-219" fmla="*/ 1119 w 10000"/>
                <a:gd name="connsiteY5-220" fmla="*/ 8301 h 10020"/>
                <a:gd name="connsiteX6-221" fmla="*/ 1119 w 10000"/>
                <a:gd name="connsiteY6-222" fmla="*/ 8756 h 10020"/>
                <a:gd name="connsiteX7-223" fmla="*/ 2036 w 10000"/>
                <a:gd name="connsiteY7-224" fmla="*/ 9699 h 10020"/>
                <a:gd name="connsiteX8-225" fmla="*/ 5338 w 10000"/>
                <a:gd name="connsiteY8-226" fmla="*/ 9699 h 10020"/>
                <a:gd name="connsiteX9-227" fmla="*/ 6230 w 10000"/>
                <a:gd name="connsiteY9-228" fmla="*/ 8783 h 10020"/>
                <a:gd name="connsiteX10-229" fmla="*/ 6230 w 10000"/>
                <a:gd name="connsiteY10-230" fmla="*/ 8274 h 10020"/>
                <a:gd name="connsiteX11-231" fmla="*/ 6439 w 10000"/>
                <a:gd name="connsiteY11-232" fmla="*/ 8147 h 10020"/>
                <a:gd name="connsiteX12-233" fmla="*/ 6765 w 10000"/>
                <a:gd name="connsiteY12-234" fmla="*/ 8214 h 10020"/>
                <a:gd name="connsiteX13-235" fmla="*/ 6839 w 10000"/>
                <a:gd name="connsiteY13-236" fmla="*/ 7893 h 10020"/>
                <a:gd name="connsiteX14-237" fmla="*/ 7023 w 10000"/>
                <a:gd name="connsiteY14-238" fmla="*/ 7967 h 10020"/>
                <a:gd name="connsiteX15-239" fmla="*/ 7143 w 10000"/>
                <a:gd name="connsiteY15-240" fmla="*/ 7749 h 10020"/>
                <a:gd name="connsiteX16-241" fmla="*/ 8432 w 10000"/>
                <a:gd name="connsiteY16-242" fmla="*/ 7766 h 10020"/>
                <a:gd name="connsiteX17-243" fmla="*/ 8715 w 10000"/>
                <a:gd name="connsiteY17-244" fmla="*/ 7512 h 10020"/>
                <a:gd name="connsiteX18-245" fmla="*/ 9717 w 10000"/>
                <a:gd name="connsiteY18-246" fmla="*/ 7512 h 10020"/>
                <a:gd name="connsiteX19-247" fmla="*/ 10000 w 10000"/>
                <a:gd name="connsiteY19-248" fmla="*/ 7766 h 10020"/>
                <a:gd name="connsiteX20-249" fmla="*/ 10000 w 10000"/>
                <a:gd name="connsiteY20-250" fmla="*/ 8047 h 10020"/>
                <a:gd name="connsiteX21-251" fmla="*/ 7319 w 10000"/>
                <a:gd name="connsiteY21-252" fmla="*/ 8070 h 10020"/>
                <a:gd name="connsiteX22-253" fmla="*/ 5572 w 10000"/>
                <a:gd name="connsiteY22-254" fmla="*/ 10000 h 10020"/>
                <a:gd name="connsiteX23-255" fmla="*/ 1774 w 10000"/>
                <a:gd name="connsiteY23-256" fmla="*/ 10020 h 10020"/>
                <a:gd name="connsiteX24-257" fmla="*/ 0 w 10000"/>
                <a:gd name="connsiteY24-258" fmla="*/ 7967 h 10020"/>
                <a:gd name="connsiteX25-259" fmla="*/ 15 w 10000"/>
                <a:gd name="connsiteY25-260" fmla="*/ 0 h 10020"/>
                <a:gd name="connsiteX0-261" fmla="*/ 15 w 10000"/>
                <a:gd name="connsiteY0-262" fmla="*/ 0 h 10020"/>
                <a:gd name="connsiteX1-263" fmla="*/ 658 w 10000"/>
                <a:gd name="connsiteY1-264" fmla="*/ 508 h 10020"/>
                <a:gd name="connsiteX2-265" fmla="*/ 658 w 10000"/>
                <a:gd name="connsiteY2-266" fmla="*/ 4033 h 10020"/>
                <a:gd name="connsiteX3-267" fmla="*/ 289 w 10000"/>
                <a:gd name="connsiteY3-268" fmla="*/ 4381 h 10020"/>
                <a:gd name="connsiteX4-269" fmla="*/ 277 w 10000"/>
                <a:gd name="connsiteY4-270" fmla="*/ 7331 h 10020"/>
                <a:gd name="connsiteX5-271" fmla="*/ 1119 w 10000"/>
                <a:gd name="connsiteY5-272" fmla="*/ 8301 h 10020"/>
                <a:gd name="connsiteX6-273" fmla="*/ 1119 w 10000"/>
                <a:gd name="connsiteY6-274" fmla="*/ 8756 h 10020"/>
                <a:gd name="connsiteX7-275" fmla="*/ 2036 w 10000"/>
                <a:gd name="connsiteY7-276" fmla="*/ 9699 h 10020"/>
                <a:gd name="connsiteX8-277" fmla="*/ 5338 w 10000"/>
                <a:gd name="connsiteY8-278" fmla="*/ 9699 h 10020"/>
                <a:gd name="connsiteX9-279" fmla="*/ 6230 w 10000"/>
                <a:gd name="connsiteY9-280" fmla="*/ 8783 h 10020"/>
                <a:gd name="connsiteX10-281" fmla="*/ 6230 w 10000"/>
                <a:gd name="connsiteY10-282" fmla="*/ 8274 h 10020"/>
                <a:gd name="connsiteX11-283" fmla="*/ 6439 w 10000"/>
                <a:gd name="connsiteY11-284" fmla="*/ 8147 h 10020"/>
                <a:gd name="connsiteX12-285" fmla="*/ 6814 w 10000"/>
                <a:gd name="connsiteY12-286" fmla="*/ 8107 h 10020"/>
                <a:gd name="connsiteX13-287" fmla="*/ 6839 w 10000"/>
                <a:gd name="connsiteY13-288" fmla="*/ 7893 h 10020"/>
                <a:gd name="connsiteX14-289" fmla="*/ 7023 w 10000"/>
                <a:gd name="connsiteY14-290" fmla="*/ 7967 h 10020"/>
                <a:gd name="connsiteX15-291" fmla="*/ 7143 w 10000"/>
                <a:gd name="connsiteY15-292" fmla="*/ 7749 h 10020"/>
                <a:gd name="connsiteX16-293" fmla="*/ 8432 w 10000"/>
                <a:gd name="connsiteY16-294" fmla="*/ 7766 h 10020"/>
                <a:gd name="connsiteX17-295" fmla="*/ 8715 w 10000"/>
                <a:gd name="connsiteY17-296" fmla="*/ 7512 h 10020"/>
                <a:gd name="connsiteX18-297" fmla="*/ 9717 w 10000"/>
                <a:gd name="connsiteY18-298" fmla="*/ 7512 h 10020"/>
                <a:gd name="connsiteX19-299" fmla="*/ 10000 w 10000"/>
                <a:gd name="connsiteY19-300" fmla="*/ 7766 h 10020"/>
                <a:gd name="connsiteX20-301" fmla="*/ 10000 w 10000"/>
                <a:gd name="connsiteY20-302" fmla="*/ 8047 h 10020"/>
                <a:gd name="connsiteX21-303" fmla="*/ 7319 w 10000"/>
                <a:gd name="connsiteY21-304" fmla="*/ 8070 h 10020"/>
                <a:gd name="connsiteX22-305" fmla="*/ 5572 w 10000"/>
                <a:gd name="connsiteY22-306" fmla="*/ 10000 h 10020"/>
                <a:gd name="connsiteX23-307" fmla="*/ 1774 w 10000"/>
                <a:gd name="connsiteY23-308" fmla="*/ 10020 h 10020"/>
                <a:gd name="connsiteX24-309" fmla="*/ 0 w 10000"/>
                <a:gd name="connsiteY24-310" fmla="*/ 7967 h 10020"/>
                <a:gd name="connsiteX25-311" fmla="*/ 15 w 10000"/>
                <a:gd name="connsiteY25-312" fmla="*/ 0 h 10020"/>
                <a:gd name="connsiteX0-313" fmla="*/ 15 w 10000"/>
                <a:gd name="connsiteY0-314" fmla="*/ 0 h 10020"/>
                <a:gd name="connsiteX1-315" fmla="*/ 658 w 10000"/>
                <a:gd name="connsiteY1-316" fmla="*/ 508 h 10020"/>
                <a:gd name="connsiteX2-317" fmla="*/ 658 w 10000"/>
                <a:gd name="connsiteY2-318" fmla="*/ 4033 h 10020"/>
                <a:gd name="connsiteX3-319" fmla="*/ 289 w 10000"/>
                <a:gd name="connsiteY3-320" fmla="*/ 4381 h 10020"/>
                <a:gd name="connsiteX4-321" fmla="*/ 277 w 10000"/>
                <a:gd name="connsiteY4-322" fmla="*/ 7331 h 10020"/>
                <a:gd name="connsiteX5-323" fmla="*/ 1119 w 10000"/>
                <a:gd name="connsiteY5-324" fmla="*/ 8301 h 10020"/>
                <a:gd name="connsiteX6-325" fmla="*/ 1119 w 10000"/>
                <a:gd name="connsiteY6-326" fmla="*/ 8756 h 10020"/>
                <a:gd name="connsiteX7-327" fmla="*/ 2036 w 10000"/>
                <a:gd name="connsiteY7-328" fmla="*/ 9699 h 10020"/>
                <a:gd name="connsiteX8-329" fmla="*/ 5338 w 10000"/>
                <a:gd name="connsiteY8-330" fmla="*/ 9699 h 10020"/>
                <a:gd name="connsiteX9-331" fmla="*/ 6230 w 10000"/>
                <a:gd name="connsiteY9-332" fmla="*/ 8783 h 10020"/>
                <a:gd name="connsiteX10-333" fmla="*/ 6230 w 10000"/>
                <a:gd name="connsiteY10-334" fmla="*/ 8274 h 10020"/>
                <a:gd name="connsiteX11-335" fmla="*/ 6439 w 10000"/>
                <a:gd name="connsiteY11-336" fmla="*/ 8147 h 10020"/>
                <a:gd name="connsiteX12-337" fmla="*/ 6814 w 10000"/>
                <a:gd name="connsiteY12-338" fmla="*/ 8107 h 10020"/>
                <a:gd name="connsiteX13-339" fmla="*/ 6839 w 10000"/>
                <a:gd name="connsiteY13-340" fmla="*/ 7893 h 10020"/>
                <a:gd name="connsiteX14-341" fmla="*/ 7035 w 10000"/>
                <a:gd name="connsiteY14-342" fmla="*/ 7887 h 10020"/>
                <a:gd name="connsiteX15-343" fmla="*/ 7143 w 10000"/>
                <a:gd name="connsiteY15-344" fmla="*/ 7749 h 10020"/>
                <a:gd name="connsiteX16-345" fmla="*/ 8432 w 10000"/>
                <a:gd name="connsiteY16-346" fmla="*/ 7766 h 10020"/>
                <a:gd name="connsiteX17-347" fmla="*/ 8715 w 10000"/>
                <a:gd name="connsiteY17-348" fmla="*/ 7512 h 10020"/>
                <a:gd name="connsiteX18-349" fmla="*/ 9717 w 10000"/>
                <a:gd name="connsiteY18-350" fmla="*/ 7512 h 10020"/>
                <a:gd name="connsiteX19-351" fmla="*/ 10000 w 10000"/>
                <a:gd name="connsiteY19-352" fmla="*/ 7766 h 10020"/>
                <a:gd name="connsiteX20-353" fmla="*/ 10000 w 10000"/>
                <a:gd name="connsiteY20-354" fmla="*/ 8047 h 10020"/>
                <a:gd name="connsiteX21-355" fmla="*/ 7319 w 10000"/>
                <a:gd name="connsiteY21-356" fmla="*/ 8070 h 10020"/>
                <a:gd name="connsiteX22-357" fmla="*/ 5572 w 10000"/>
                <a:gd name="connsiteY22-358" fmla="*/ 10000 h 10020"/>
                <a:gd name="connsiteX23-359" fmla="*/ 1774 w 10000"/>
                <a:gd name="connsiteY23-360" fmla="*/ 10020 h 10020"/>
                <a:gd name="connsiteX24-361" fmla="*/ 0 w 10000"/>
                <a:gd name="connsiteY24-362" fmla="*/ 7967 h 10020"/>
                <a:gd name="connsiteX25-363" fmla="*/ 15 w 10000"/>
                <a:gd name="connsiteY25-364" fmla="*/ 0 h 10020"/>
                <a:gd name="connsiteX0-365" fmla="*/ 15 w 10000"/>
                <a:gd name="connsiteY0-366" fmla="*/ 0 h 10020"/>
                <a:gd name="connsiteX1-367" fmla="*/ 658 w 10000"/>
                <a:gd name="connsiteY1-368" fmla="*/ 508 h 10020"/>
                <a:gd name="connsiteX2-369" fmla="*/ 658 w 10000"/>
                <a:gd name="connsiteY2-370" fmla="*/ 4033 h 10020"/>
                <a:gd name="connsiteX3-371" fmla="*/ 289 w 10000"/>
                <a:gd name="connsiteY3-372" fmla="*/ 4381 h 10020"/>
                <a:gd name="connsiteX4-373" fmla="*/ 277 w 10000"/>
                <a:gd name="connsiteY4-374" fmla="*/ 7331 h 10020"/>
                <a:gd name="connsiteX5-375" fmla="*/ 1119 w 10000"/>
                <a:gd name="connsiteY5-376" fmla="*/ 8301 h 10020"/>
                <a:gd name="connsiteX6-377" fmla="*/ 1119 w 10000"/>
                <a:gd name="connsiteY6-378" fmla="*/ 8756 h 10020"/>
                <a:gd name="connsiteX7-379" fmla="*/ 2036 w 10000"/>
                <a:gd name="connsiteY7-380" fmla="*/ 9699 h 10020"/>
                <a:gd name="connsiteX8-381" fmla="*/ 5338 w 10000"/>
                <a:gd name="connsiteY8-382" fmla="*/ 9699 h 10020"/>
                <a:gd name="connsiteX9-383" fmla="*/ 6230 w 10000"/>
                <a:gd name="connsiteY9-384" fmla="*/ 8783 h 10020"/>
                <a:gd name="connsiteX10-385" fmla="*/ 6230 w 10000"/>
                <a:gd name="connsiteY10-386" fmla="*/ 8274 h 10020"/>
                <a:gd name="connsiteX11-387" fmla="*/ 6439 w 10000"/>
                <a:gd name="connsiteY11-388" fmla="*/ 8147 h 10020"/>
                <a:gd name="connsiteX12-389" fmla="*/ 6814 w 10000"/>
                <a:gd name="connsiteY12-390" fmla="*/ 8107 h 10020"/>
                <a:gd name="connsiteX13-391" fmla="*/ 6839 w 10000"/>
                <a:gd name="connsiteY13-392" fmla="*/ 7893 h 10020"/>
                <a:gd name="connsiteX14-393" fmla="*/ 7146 w 10000"/>
                <a:gd name="connsiteY14-394" fmla="*/ 7887 h 10020"/>
                <a:gd name="connsiteX15-395" fmla="*/ 7143 w 10000"/>
                <a:gd name="connsiteY15-396" fmla="*/ 7749 h 10020"/>
                <a:gd name="connsiteX16-397" fmla="*/ 8432 w 10000"/>
                <a:gd name="connsiteY16-398" fmla="*/ 7766 h 10020"/>
                <a:gd name="connsiteX17-399" fmla="*/ 8715 w 10000"/>
                <a:gd name="connsiteY17-400" fmla="*/ 7512 h 10020"/>
                <a:gd name="connsiteX18-401" fmla="*/ 9717 w 10000"/>
                <a:gd name="connsiteY18-402" fmla="*/ 7512 h 10020"/>
                <a:gd name="connsiteX19-403" fmla="*/ 10000 w 10000"/>
                <a:gd name="connsiteY19-404" fmla="*/ 7766 h 10020"/>
                <a:gd name="connsiteX20-405" fmla="*/ 10000 w 10000"/>
                <a:gd name="connsiteY20-406" fmla="*/ 8047 h 10020"/>
                <a:gd name="connsiteX21-407" fmla="*/ 7319 w 10000"/>
                <a:gd name="connsiteY21-408" fmla="*/ 8070 h 10020"/>
                <a:gd name="connsiteX22-409" fmla="*/ 5572 w 10000"/>
                <a:gd name="connsiteY22-410" fmla="*/ 10000 h 10020"/>
                <a:gd name="connsiteX23-411" fmla="*/ 1774 w 10000"/>
                <a:gd name="connsiteY23-412" fmla="*/ 10020 h 10020"/>
                <a:gd name="connsiteX24-413" fmla="*/ 0 w 10000"/>
                <a:gd name="connsiteY24-414" fmla="*/ 7967 h 10020"/>
                <a:gd name="connsiteX25-415" fmla="*/ 15 w 10000"/>
                <a:gd name="connsiteY25-416" fmla="*/ 0 h 10020"/>
                <a:gd name="connsiteX0-417" fmla="*/ 15 w 10000"/>
                <a:gd name="connsiteY0-418" fmla="*/ 0 h 10020"/>
                <a:gd name="connsiteX1-419" fmla="*/ 658 w 10000"/>
                <a:gd name="connsiteY1-420" fmla="*/ 508 h 10020"/>
                <a:gd name="connsiteX2-421" fmla="*/ 658 w 10000"/>
                <a:gd name="connsiteY2-422" fmla="*/ 4033 h 10020"/>
                <a:gd name="connsiteX3-423" fmla="*/ 289 w 10000"/>
                <a:gd name="connsiteY3-424" fmla="*/ 4381 h 10020"/>
                <a:gd name="connsiteX4-425" fmla="*/ 277 w 10000"/>
                <a:gd name="connsiteY4-426" fmla="*/ 7331 h 10020"/>
                <a:gd name="connsiteX5-427" fmla="*/ 1119 w 10000"/>
                <a:gd name="connsiteY5-428" fmla="*/ 8301 h 10020"/>
                <a:gd name="connsiteX6-429" fmla="*/ 1119 w 10000"/>
                <a:gd name="connsiteY6-430" fmla="*/ 8756 h 10020"/>
                <a:gd name="connsiteX7-431" fmla="*/ 2036 w 10000"/>
                <a:gd name="connsiteY7-432" fmla="*/ 9699 h 10020"/>
                <a:gd name="connsiteX8-433" fmla="*/ 5338 w 10000"/>
                <a:gd name="connsiteY8-434" fmla="*/ 9699 h 10020"/>
                <a:gd name="connsiteX9-435" fmla="*/ 6230 w 10000"/>
                <a:gd name="connsiteY9-436" fmla="*/ 8783 h 10020"/>
                <a:gd name="connsiteX10-437" fmla="*/ 6230 w 10000"/>
                <a:gd name="connsiteY10-438" fmla="*/ 8274 h 10020"/>
                <a:gd name="connsiteX11-439" fmla="*/ 6439 w 10000"/>
                <a:gd name="connsiteY11-440" fmla="*/ 8147 h 10020"/>
                <a:gd name="connsiteX12-441" fmla="*/ 6814 w 10000"/>
                <a:gd name="connsiteY12-442" fmla="*/ 8107 h 10020"/>
                <a:gd name="connsiteX13-443" fmla="*/ 6857 w 10000"/>
                <a:gd name="connsiteY13-444" fmla="*/ 7893 h 10020"/>
                <a:gd name="connsiteX14-445" fmla="*/ 7146 w 10000"/>
                <a:gd name="connsiteY14-446" fmla="*/ 7887 h 10020"/>
                <a:gd name="connsiteX15-447" fmla="*/ 7143 w 10000"/>
                <a:gd name="connsiteY15-448" fmla="*/ 7749 h 10020"/>
                <a:gd name="connsiteX16-449" fmla="*/ 8432 w 10000"/>
                <a:gd name="connsiteY16-450" fmla="*/ 7766 h 10020"/>
                <a:gd name="connsiteX17-451" fmla="*/ 8715 w 10000"/>
                <a:gd name="connsiteY17-452" fmla="*/ 7512 h 10020"/>
                <a:gd name="connsiteX18-453" fmla="*/ 9717 w 10000"/>
                <a:gd name="connsiteY18-454" fmla="*/ 7512 h 10020"/>
                <a:gd name="connsiteX19-455" fmla="*/ 10000 w 10000"/>
                <a:gd name="connsiteY19-456" fmla="*/ 7766 h 10020"/>
                <a:gd name="connsiteX20-457" fmla="*/ 10000 w 10000"/>
                <a:gd name="connsiteY20-458" fmla="*/ 8047 h 10020"/>
                <a:gd name="connsiteX21-459" fmla="*/ 7319 w 10000"/>
                <a:gd name="connsiteY21-460" fmla="*/ 8070 h 10020"/>
                <a:gd name="connsiteX22-461" fmla="*/ 5572 w 10000"/>
                <a:gd name="connsiteY22-462" fmla="*/ 10000 h 10020"/>
                <a:gd name="connsiteX23-463" fmla="*/ 1774 w 10000"/>
                <a:gd name="connsiteY23-464" fmla="*/ 10020 h 10020"/>
                <a:gd name="connsiteX24-465" fmla="*/ 0 w 10000"/>
                <a:gd name="connsiteY24-466" fmla="*/ 7967 h 10020"/>
                <a:gd name="connsiteX25-467" fmla="*/ 15 w 10000"/>
                <a:gd name="connsiteY25-468" fmla="*/ 0 h 10020"/>
                <a:gd name="connsiteX0-469" fmla="*/ 15 w 10000"/>
                <a:gd name="connsiteY0-470" fmla="*/ 0 h 10020"/>
                <a:gd name="connsiteX1-471" fmla="*/ 658 w 10000"/>
                <a:gd name="connsiteY1-472" fmla="*/ 508 h 10020"/>
                <a:gd name="connsiteX2-473" fmla="*/ 658 w 10000"/>
                <a:gd name="connsiteY2-474" fmla="*/ 4033 h 10020"/>
                <a:gd name="connsiteX3-475" fmla="*/ 289 w 10000"/>
                <a:gd name="connsiteY3-476" fmla="*/ 4381 h 10020"/>
                <a:gd name="connsiteX4-477" fmla="*/ 277 w 10000"/>
                <a:gd name="connsiteY4-478" fmla="*/ 7331 h 10020"/>
                <a:gd name="connsiteX5-479" fmla="*/ 1119 w 10000"/>
                <a:gd name="connsiteY5-480" fmla="*/ 8301 h 10020"/>
                <a:gd name="connsiteX6-481" fmla="*/ 1119 w 10000"/>
                <a:gd name="connsiteY6-482" fmla="*/ 8756 h 10020"/>
                <a:gd name="connsiteX7-483" fmla="*/ 2036 w 10000"/>
                <a:gd name="connsiteY7-484" fmla="*/ 9699 h 10020"/>
                <a:gd name="connsiteX8-485" fmla="*/ 5338 w 10000"/>
                <a:gd name="connsiteY8-486" fmla="*/ 9699 h 10020"/>
                <a:gd name="connsiteX9-487" fmla="*/ 6230 w 10000"/>
                <a:gd name="connsiteY9-488" fmla="*/ 8783 h 10020"/>
                <a:gd name="connsiteX10-489" fmla="*/ 6230 w 10000"/>
                <a:gd name="connsiteY10-490" fmla="*/ 8274 h 10020"/>
                <a:gd name="connsiteX11-491" fmla="*/ 6439 w 10000"/>
                <a:gd name="connsiteY11-492" fmla="*/ 8187 h 10020"/>
                <a:gd name="connsiteX12-493" fmla="*/ 6814 w 10000"/>
                <a:gd name="connsiteY12-494" fmla="*/ 8107 h 10020"/>
                <a:gd name="connsiteX13-495" fmla="*/ 6857 w 10000"/>
                <a:gd name="connsiteY13-496" fmla="*/ 7893 h 10020"/>
                <a:gd name="connsiteX14-497" fmla="*/ 7146 w 10000"/>
                <a:gd name="connsiteY14-498" fmla="*/ 7887 h 10020"/>
                <a:gd name="connsiteX15-499" fmla="*/ 7143 w 10000"/>
                <a:gd name="connsiteY15-500" fmla="*/ 7749 h 10020"/>
                <a:gd name="connsiteX16-501" fmla="*/ 8432 w 10000"/>
                <a:gd name="connsiteY16-502" fmla="*/ 7766 h 10020"/>
                <a:gd name="connsiteX17-503" fmla="*/ 8715 w 10000"/>
                <a:gd name="connsiteY17-504" fmla="*/ 7512 h 10020"/>
                <a:gd name="connsiteX18-505" fmla="*/ 9717 w 10000"/>
                <a:gd name="connsiteY18-506" fmla="*/ 7512 h 10020"/>
                <a:gd name="connsiteX19-507" fmla="*/ 10000 w 10000"/>
                <a:gd name="connsiteY19-508" fmla="*/ 7766 h 10020"/>
                <a:gd name="connsiteX20-509" fmla="*/ 10000 w 10000"/>
                <a:gd name="connsiteY20-510" fmla="*/ 8047 h 10020"/>
                <a:gd name="connsiteX21-511" fmla="*/ 7319 w 10000"/>
                <a:gd name="connsiteY21-512" fmla="*/ 8070 h 10020"/>
                <a:gd name="connsiteX22-513" fmla="*/ 5572 w 10000"/>
                <a:gd name="connsiteY22-514" fmla="*/ 10000 h 10020"/>
                <a:gd name="connsiteX23-515" fmla="*/ 1774 w 10000"/>
                <a:gd name="connsiteY23-516" fmla="*/ 10020 h 10020"/>
                <a:gd name="connsiteX24-517" fmla="*/ 0 w 10000"/>
                <a:gd name="connsiteY24-518" fmla="*/ 7967 h 10020"/>
                <a:gd name="connsiteX25-519" fmla="*/ 15 w 10000"/>
                <a:gd name="connsiteY25-520" fmla="*/ 0 h 10020"/>
                <a:gd name="connsiteX0-521" fmla="*/ 15 w 10000"/>
                <a:gd name="connsiteY0-522" fmla="*/ 0 h 10020"/>
                <a:gd name="connsiteX1-523" fmla="*/ 658 w 10000"/>
                <a:gd name="connsiteY1-524" fmla="*/ 508 h 10020"/>
                <a:gd name="connsiteX2-525" fmla="*/ 658 w 10000"/>
                <a:gd name="connsiteY2-526" fmla="*/ 4033 h 10020"/>
                <a:gd name="connsiteX3-527" fmla="*/ 289 w 10000"/>
                <a:gd name="connsiteY3-528" fmla="*/ 4381 h 10020"/>
                <a:gd name="connsiteX4-529" fmla="*/ 277 w 10000"/>
                <a:gd name="connsiteY4-530" fmla="*/ 7331 h 10020"/>
                <a:gd name="connsiteX5-531" fmla="*/ 1119 w 10000"/>
                <a:gd name="connsiteY5-532" fmla="*/ 8301 h 10020"/>
                <a:gd name="connsiteX6-533" fmla="*/ 1119 w 10000"/>
                <a:gd name="connsiteY6-534" fmla="*/ 8756 h 10020"/>
                <a:gd name="connsiteX7-535" fmla="*/ 2036 w 10000"/>
                <a:gd name="connsiteY7-536" fmla="*/ 9699 h 10020"/>
                <a:gd name="connsiteX8-537" fmla="*/ 5338 w 10000"/>
                <a:gd name="connsiteY8-538" fmla="*/ 9699 h 10020"/>
                <a:gd name="connsiteX9-539" fmla="*/ 6230 w 10000"/>
                <a:gd name="connsiteY9-540" fmla="*/ 8783 h 10020"/>
                <a:gd name="connsiteX10-541" fmla="*/ 6439 w 10000"/>
                <a:gd name="connsiteY10-542" fmla="*/ 8187 h 10020"/>
                <a:gd name="connsiteX11-543" fmla="*/ 6814 w 10000"/>
                <a:gd name="connsiteY11-544" fmla="*/ 8107 h 10020"/>
                <a:gd name="connsiteX12-545" fmla="*/ 6857 w 10000"/>
                <a:gd name="connsiteY12-546" fmla="*/ 7893 h 10020"/>
                <a:gd name="connsiteX13-547" fmla="*/ 7146 w 10000"/>
                <a:gd name="connsiteY13-548" fmla="*/ 7887 h 10020"/>
                <a:gd name="connsiteX14-549" fmla="*/ 7143 w 10000"/>
                <a:gd name="connsiteY14-550" fmla="*/ 7749 h 10020"/>
                <a:gd name="connsiteX15-551" fmla="*/ 8432 w 10000"/>
                <a:gd name="connsiteY15-552" fmla="*/ 7766 h 10020"/>
                <a:gd name="connsiteX16-553" fmla="*/ 8715 w 10000"/>
                <a:gd name="connsiteY16-554" fmla="*/ 7512 h 10020"/>
                <a:gd name="connsiteX17-555" fmla="*/ 9717 w 10000"/>
                <a:gd name="connsiteY17-556" fmla="*/ 7512 h 10020"/>
                <a:gd name="connsiteX18-557" fmla="*/ 10000 w 10000"/>
                <a:gd name="connsiteY18-558" fmla="*/ 7766 h 10020"/>
                <a:gd name="connsiteX19-559" fmla="*/ 10000 w 10000"/>
                <a:gd name="connsiteY19-560" fmla="*/ 8047 h 10020"/>
                <a:gd name="connsiteX20-561" fmla="*/ 7319 w 10000"/>
                <a:gd name="connsiteY20-562" fmla="*/ 8070 h 10020"/>
                <a:gd name="connsiteX21-563" fmla="*/ 5572 w 10000"/>
                <a:gd name="connsiteY21-564" fmla="*/ 10000 h 10020"/>
                <a:gd name="connsiteX22-565" fmla="*/ 1774 w 10000"/>
                <a:gd name="connsiteY22-566" fmla="*/ 10020 h 10020"/>
                <a:gd name="connsiteX23-567" fmla="*/ 0 w 10000"/>
                <a:gd name="connsiteY23-568" fmla="*/ 7967 h 10020"/>
                <a:gd name="connsiteX24-569" fmla="*/ 15 w 10000"/>
                <a:gd name="connsiteY24-570" fmla="*/ 0 h 10020"/>
                <a:gd name="connsiteX0-571" fmla="*/ 15 w 10000"/>
                <a:gd name="connsiteY0-572" fmla="*/ 0 h 10020"/>
                <a:gd name="connsiteX1-573" fmla="*/ 658 w 10000"/>
                <a:gd name="connsiteY1-574" fmla="*/ 508 h 10020"/>
                <a:gd name="connsiteX2-575" fmla="*/ 658 w 10000"/>
                <a:gd name="connsiteY2-576" fmla="*/ 4033 h 10020"/>
                <a:gd name="connsiteX3-577" fmla="*/ 289 w 10000"/>
                <a:gd name="connsiteY3-578" fmla="*/ 4381 h 10020"/>
                <a:gd name="connsiteX4-579" fmla="*/ 277 w 10000"/>
                <a:gd name="connsiteY4-580" fmla="*/ 7331 h 10020"/>
                <a:gd name="connsiteX5-581" fmla="*/ 1119 w 10000"/>
                <a:gd name="connsiteY5-582" fmla="*/ 8301 h 10020"/>
                <a:gd name="connsiteX6-583" fmla="*/ 1119 w 10000"/>
                <a:gd name="connsiteY6-584" fmla="*/ 8756 h 10020"/>
                <a:gd name="connsiteX7-585" fmla="*/ 2036 w 10000"/>
                <a:gd name="connsiteY7-586" fmla="*/ 9699 h 10020"/>
                <a:gd name="connsiteX8-587" fmla="*/ 5338 w 10000"/>
                <a:gd name="connsiteY8-588" fmla="*/ 9699 h 10020"/>
                <a:gd name="connsiteX9-589" fmla="*/ 6230 w 10000"/>
                <a:gd name="connsiteY9-590" fmla="*/ 8783 h 10020"/>
                <a:gd name="connsiteX10-591" fmla="*/ 6814 w 10000"/>
                <a:gd name="connsiteY10-592" fmla="*/ 8107 h 10020"/>
                <a:gd name="connsiteX11-593" fmla="*/ 6857 w 10000"/>
                <a:gd name="connsiteY11-594" fmla="*/ 7893 h 10020"/>
                <a:gd name="connsiteX12-595" fmla="*/ 7146 w 10000"/>
                <a:gd name="connsiteY12-596" fmla="*/ 7887 h 10020"/>
                <a:gd name="connsiteX13-597" fmla="*/ 7143 w 10000"/>
                <a:gd name="connsiteY13-598" fmla="*/ 7749 h 10020"/>
                <a:gd name="connsiteX14-599" fmla="*/ 8432 w 10000"/>
                <a:gd name="connsiteY14-600" fmla="*/ 7766 h 10020"/>
                <a:gd name="connsiteX15-601" fmla="*/ 8715 w 10000"/>
                <a:gd name="connsiteY15-602" fmla="*/ 7512 h 10020"/>
                <a:gd name="connsiteX16-603" fmla="*/ 9717 w 10000"/>
                <a:gd name="connsiteY16-604" fmla="*/ 7512 h 10020"/>
                <a:gd name="connsiteX17-605" fmla="*/ 10000 w 10000"/>
                <a:gd name="connsiteY17-606" fmla="*/ 7766 h 10020"/>
                <a:gd name="connsiteX18-607" fmla="*/ 10000 w 10000"/>
                <a:gd name="connsiteY18-608" fmla="*/ 8047 h 10020"/>
                <a:gd name="connsiteX19-609" fmla="*/ 7319 w 10000"/>
                <a:gd name="connsiteY19-610" fmla="*/ 8070 h 10020"/>
                <a:gd name="connsiteX20-611" fmla="*/ 5572 w 10000"/>
                <a:gd name="connsiteY20-612" fmla="*/ 10000 h 10020"/>
                <a:gd name="connsiteX21-613" fmla="*/ 1774 w 10000"/>
                <a:gd name="connsiteY21-614" fmla="*/ 10020 h 10020"/>
                <a:gd name="connsiteX22-615" fmla="*/ 0 w 10000"/>
                <a:gd name="connsiteY22-616" fmla="*/ 7967 h 10020"/>
                <a:gd name="connsiteX23-617" fmla="*/ 15 w 10000"/>
                <a:gd name="connsiteY23-618" fmla="*/ 0 h 10020"/>
                <a:gd name="connsiteX0-619" fmla="*/ 15 w 10000"/>
                <a:gd name="connsiteY0-620" fmla="*/ 0 h 10020"/>
                <a:gd name="connsiteX1-621" fmla="*/ 658 w 10000"/>
                <a:gd name="connsiteY1-622" fmla="*/ 508 h 10020"/>
                <a:gd name="connsiteX2-623" fmla="*/ 658 w 10000"/>
                <a:gd name="connsiteY2-624" fmla="*/ 4033 h 10020"/>
                <a:gd name="connsiteX3-625" fmla="*/ 289 w 10000"/>
                <a:gd name="connsiteY3-626" fmla="*/ 4381 h 10020"/>
                <a:gd name="connsiteX4-627" fmla="*/ 277 w 10000"/>
                <a:gd name="connsiteY4-628" fmla="*/ 7331 h 10020"/>
                <a:gd name="connsiteX5-629" fmla="*/ 1119 w 10000"/>
                <a:gd name="connsiteY5-630" fmla="*/ 8301 h 10020"/>
                <a:gd name="connsiteX6-631" fmla="*/ 1119 w 10000"/>
                <a:gd name="connsiteY6-632" fmla="*/ 8756 h 10020"/>
                <a:gd name="connsiteX7-633" fmla="*/ 2036 w 10000"/>
                <a:gd name="connsiteY7-634" fmla="*/ 9699 h 10020"/>
                <a:gd name="connsiteX8-635" fmla="*/ 5338 w 10000"/>
                <a:gd name="connsiteY8-636" fmla="*/ 9699 h 10020"/>
                <a:gd name="connsiteX9-637" fmla="*/ 6230 w 10000"/>
                <a:gd name="connsiteY9-638" fmla="*/ 8783 h 10020"/>
                <a:gd name="connsiteX10-639" fmla="*/ 6814 w 10000"/>
                <a:gd name="connsiteY10-640" fmla="*/ 8107 h 10020"/>
                <a:gd name="connsiteX11-641" fmla="*/ 7146 w 10000"/>
                <a:gd name="connsiteY11-642" fmla="*/ 7887 h 10020"/>
                <a:gd name="connsiteX12-643" fmla="*/ 7143 w 10000"/>
                <a:gd name="connsiteY12-644" fmla="*/ 7749 h 10020"/>
                <a:gd name="connsiteX13-645" fmla="*/ 8432 w 10000"/>
                <a:gd name="connsiteY13-646" fmla="*/ 7766 h 10020"/>
                <a:gd name="connsiteX14-647" fmla="*/ 8715 w 10000"/>
                <a:gd name="connsiteY14-648" fmla="*/ 7512 h 10020"/>
                <a:gd name="connsiteX15-649" fmla="*/ 9717 w 10000"/>
                <a:gd name="connsiteY15-650" fmla="*/ 7512 h 10020"/>
                <a:gd name="connsiteX16-651" fmla="*/ 10000 w 10000"/>
                <a:gd name="connsiteY16-652" fmla="*/ 7766 h 10020"/>
                <a:gd name="connsiteX17-653" fmla="*/ 10000 w 10000"/>
                <a:gd name="connsiteY17-654" fmla="*/ 8047 h 10020"/>
                <a:gd name="connsiteX18-655" fmla="*/ 7319 w 10000"/>
                <a:gd name="connsiteY18-656" fmla="*/ 8070 h 10020"/>
                <a:gd name="connsiteX19-657" fmla="*/ 5572 w 10000"/>
                <a:gd name="connsiteY19-658" fmla="*/ 10000 h 10020"/>
                <a:gd name="connsiteX20-659" fmla="*/ 1774 w 10000"/>
                <a:gd name="connsiteY20-660" fmla="*/ 10020 h 10020"/>
                <a:gd name="connsiteX21-661" fmla="*/ 0 w 10000"/>
                <a:gd name="connsiteY21-662" fmla="*/ 7967 h 10020"/>
                <a:gd name="connsiteX22-663" fmla="*/ 15 w 10000"/>
                <a:gd name="connsiteY22-664" fmla="*/ 0 h 10020"/>
                <a:gd name="connsiteX0-665" fmla="*/ 15 w 10000"/>
                <a:gd name="connsiteY0-666" fmla="*/ 0 h 10020"/>
                <a:gd name="connsiteX1-667" fmla="*/ 658 w 10000"/>
                <a:gd name="connsiteY1-668" fmla="*/ 508 h 10020"/>
                <a:gd name="connsiteX2-669" fmla="*/ 658 w 10000"/>
                <a:gd name="connsiteY2-670" fmla="*/ 4033 h 10020"/>
                <a:gd name="connsiteX3-671" fmla="*/ 289 w 10000"/>
                <a:gd name="connsiteY3-672" fmla="*/ 4381 h 10020"/>
                <a:gd name="connsiteX4-673" fmla="*/ 277 w 10000"/>
                <a:gd name="connsiteY4-674" fmla="*/ 7331 h 10020"/>
                <a:gd name="connsiteX5-675" fmla="*/ 1119 w 10000"/>
                <a:gd name="connsiteY5-676" fmla="*/ 8301 h 10020"/>
                <a:gd name="connsiteX6-677" fmla="*/ 1119 w 10000"/>
                <a:gd name="connsiteY6-678" fmla="*/ 8756 h 10020"/>
                <a:gd name="connsiteX7-679" fmla="*/ 2036 w 10000"/>
                <a:gd name="connsiteY7-680" fmla="*/ 9699 h 10020"/>
                <a:gd name="connsiteX8-681" fmla="*/ 5338 w 10000"/>
                <a:gd name="connsiteY8-682" fmla="*/ 9699 h 10020"/>
                <a:gd name="connsiteX9-683" fmla="*/ 6230 w 10000"/>
                <a:gd name="connsiteY9-684" fmla="*/ 8783 h 10020"/>
                <a:gd name="connsiteX10-685" fmla="*/ 6814 w 10000"/>
                <a:gd name="connsiteY10-686" fmla="*/ 8107 h 10020"/>
                <a:gd name="connsiteX11-687" fmla="*/ 7146 w 10000"/>
                <a:gd name="connsiteY11-688" fmla="*/ 7887 h 10020"/>
                <a:gd name="connsiteX12-689" fmla="*/ 7171 w 10000"/>
                <a:gd name="connsiteY12-690" fmla="*/ 7749 h 10020"/>
                <a:gd name="connsiteX13-691" fmla="*/ 8432 w 10000"/>
                <a:gd name="connsiteY13-692" fmla="*/ 7766 h 10020"/>
                <a:gd name="connsiteX14-693" fmla="*/ 8715 w 10000"/>
                <a:gd name="connsiteY14-694" fmla="*/ 7512 h 10020"/>
                <a:gd name="connsiteX15-695" fmla="*/ 9717 w 10000"/>
                <a:gd name="connsiteY15-696" fmla="*/ 7512 h 10020"/>
                <a:gd name="connsiteX16-697" fmla="*/ 10000 w 10000"/>
                <a:gd name="connsiteY16-698" fmla="*/ 7766 h 10020"/>
                <a:gd name="connsiteX17-699" fmla="*/ 10000 w 10000"/>
                <a:gd name="connsiteY17-700" fmla="*/ 8047 h 10020"/>
                <a:gd name="connsiteX18-701" fmla="*/ 7319 w 10000"/>
                <a:gd name="connsiteY18-702" fmla="*/ 8070 h 10020"/>
                <a:gd name="connsiteX19-703" fmla="*/ 5572 w 10000"/>
                <a:gd name="connsiteY19-704" fmla="*/ 10000 h 10020"/>
                <a:gd name="connsiteX20-705" fmla="*/ 1774 w 10000"/>
                <a:gd name="connsiteY20-706" fmla="*/ 10020 h 10020"/>
                <a:gd name="connsiteX21-707" fmla="*/ 0 w 10000"/>
                <a:gd name="connsiteY21-708" fmla="*/ 7967 h 10020"/>
                <a:gd name="connsiteX22-709" fmla="*/ 15 w 10000"/>
                <a:gd name="connsiteY22-710" fmla="*/ 0 h 10020"/>
              </a:gdLst>
              <a:ahLst/>
              <a:cxnLst>
                <a:cxn ang="0">
                  <a:pos x="connsiteX0-665" y="connsiteY0-666"/>
                </a:cxn>
                <a:cxn ang="0">
                  <a:pos x="connsiteX1-667" y="connsiteY1-668"/>
                </a:cxn>
                <a:cxn ang="0">
                  <a:pos x="connsiteX2-669" y="connsiteY2-670"/>
                </a:cxn>
                <a:cxn ang="0">
                  <a:pos x="connsiteX3-671" y="connsiteY3-672"/>
                </a:cxn>
                <a:cxn ang="0">
                  <a:pos x="connsiteX4-673" y="connsiteY4-674"/>
                </a:cxn>
                <a:cxn ang="0">
                  <a:pos x="connsiteX5-675" y="connsiteY5-676"/>
                </a:cxn>
                <a:cxn ang="0">
                  <a:pos x="connsiteX6-677" y="connsiteY6-678"/>
                </a:cxn>
                <a:cxn ang="0">
                  <a:pos x="connsiteX7-679" y="connsiteY7-680"/>
                </a:cxn>
                <a:cxn ang="0">
                  <a:pos x="connsiteX8-681" y="connsiteY8-682"/>
                </a:cxn>
                <a:cxn ang="0">
                  <a:pos x="connsiteX9-683" y="connsiteY9-684"/>
                </a:cxn>
                <a:cxn ang="0">
                  <a:pos x="connsiteX10-685" y="connsiteY10-686"/>
                </a:cxn>
                <a:cxn ang="0">
                  <a:pos x="connsiteX11-687" y="connsiteY11-688"/>
                </a:cxn>
                <a:cxn ang="0">
                  <a:pos x="connsiteX12-689" y="connsiteY12-690"/>
                </a:cxn>
                <a:cxn ang="0">
                  <a:pos x="connsiteX13-691" y="connsiteY13-692"/>
                </a:cxn>
                <a:cxn ang="0">
                  <a:pos x="connsiteX14-693" y="connsiteY14-694"/>
                </a:cxn>
                <a:cxn ang="0">
                  <a:pos x="connsiteX15-695" y="connsiteY15-696"/>
                </a:cxn>
                <a:cxn ang="0">
                  <a:pos x="connsiteX16-697" y="connsiteY16-698"/>
                </a:cxn>
                <a:cxn ang="0">
                  <a:pos x="connsiteX17-699" y="connsiteY17-700"/>
                </a:cxn>
                <a:cxn ang="0">
                  <a:pos x="connsiteX18-701" y="connsiteY18-702"/>
                </a:cxn>
                <a:cxn ang="0">
                  <a:pos x="connsiteX19-703" y="connsiteY19-704"/>
                </a:cxn>
                <a:cxn ang="0">
                  <a:pos x="connsiteX20-705" y="connsiteY20-706"/>
                </a:cxn>
                <a:cxn ang="0">
                  <a:pos x="connsiteX21-707" y="connsiteY21-708"/>
                </a:cxn>
                <a:cxn ang="0">
                  <a:pos x="connsiteX22-709" y="connsiteY22-710"/>
                </a:cxn>
              </a:cxnLst>
              <a:rect l="l" t="t" r="r" b="b"/>
              <a:pathLst>
                <a:path w="10000" h="10020">
                  <a:moveTo>
                    <a:pt x="15" y="0"/>
                  </a:moveTo>
                  <a:lnTo>
                    <a:pt x="658" y="508"/>
                  </a:lnTo>
                  <a:lnTo>
                    <a:pt x="658" y="4033"/>
                  </a:lnTo>
                  <a:lnTo>
                    <a:pt x="289" y="4381"/>
                  </a:lnTo>
                  <a:cubicBezTo>
                    <a:pt x="303" y="5364"/>
                    <a:pt x="263" y="6348"/>
                    <a:pt x="277" y="7331"/>
                  </a:cubicBezTo>
                  <a:lnTo>
                    <a:pt x="1119" y="8301"/>
                  </a:lnTo>
                  <a:lnTo>
                    <a:pt x="1119" y="8756"/>
                  </a:lnTo>
                  <a:lnTo>
                    <a:pt x="2036" y="9699"/>
                  </a:lnTo>
                  <a:lnTo>
                    <a:pt x="5338" y="9699"/>
                  </a:lnTo>
                  <a:lnTo>
                    <a:pt x="6230" y="8783"/>
                  </a:lnTo>
                  <a:lnTo>
                    <a:pt x="6814" y="8107"/>
                  </a:lnTo>
                  <a:cubicBezTo>
                    <a:pt x="6967" y="7958"/>
                    <a:pt x="7091" y="7947"/>
                    <a:pt x="7146" y="7887"/>
                  </a:cubicBezTo>
                  <a:cubicBezTo>
                    <a:pt x="7154" y="7841"/>
                    <a:pt x="7163" y="7795"/>
                    <a:pt x="7171" y="7749"/>
                  </a:cubicBezTo>
                  <a:lnTo>
                    <a:pt x="8432" y="7766"/>
                  </a:lnTo>
                  <a:lnTo>
                    <a:pt x="8715" y="7512"/>
                  </a:lnTo>
                  <a:lnTo>
                    <a:pt x="9717" y="7512"/>
                  </a:lnTo>
                  <a:lnTo>
                    <a:pt x="10000" y="7766"/>
                  </a:lnTo>
                  <a:lnTo>
                    <a:pt x="10000" y="8047"/>
                  </a:lnTo>
                  <a:lnTo>
                    <a:pt x="7319" y="8070"/>
                  </a:lnTo>
                  <a:lnTo>
                    <a:pt x="5572" y="10000"/>
                  </a:lnTo>
                  <a:lnTo>
                    <a:pt x="1774" y="10020"/>
                  </a:lnTo>
                  <a:lnTo>
                    <a:pt x="0" y="7967"/>
                  </a:lnTo>
                  <a:cubicBezTo>
                    <a:pt x="33" y="5311"/>
                    <a:pt x="-18" y="2656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dirty="0">
                <a:latin typeface="仿宋" panose="02010609060101010101" pitchFamily="49" charset="-122"/>
                <a:ea typeface="仿宋" panose="02010609060101010101" pitchFamily="49" charset="-122"/>
                <a:cs typeface="Arial Unicode MS" pitchFamily="34" charset="-122"/>
              </a:endParaRPr>
            </a:p>
          </p:txBody>
        </p:sp>
        <p:sp>
          <p:nvSpPr>
            <p:cNvPr id="36" name="Freeform 5"/>
            <p:cNvSpPr>
              <a:spLocks noChangeArrowheads="1"/>
            </p:cNvSpPr>
            <p:nvPr/>
          </p:nvSpPr>
          <p:spPr bwMode="auto">
            <a:xfrm>
              <a:off x="1214257" y="2287465"/>
              <a:ext cx="3773487" cy="4264026"/>
            </a:xfrm>
            <a:custGeom>
              <a:avLst/>
              <a:gdLst>
                <a:gd name="T0" fmla="*/ 0 w 2377"/>
                <a:gd name="T1" fmla="*/ 2147483646 h 2686"/>
                <a:gd name="T2" fmla="*/ 0 w 2377"/>
                <a:gd name="T3" fmla="*/ 2147483646 h 2686"/>
                <a:gd name="T4" fmla="*/ 2147483646 w 2377"/>
                <a:gd name="T5" fmla="*/ 2147483646 h 2686"/>
                <a:gd name="T6" fmla="*/ 2147483646 w 2377"/>
                <a:gd name="T7" fmla="*/ 2147483646 h 2686"/>
                <a:gd name="T8" fmla="*/ 2147483646 w 2377"/>
                <a:gd name="T9" fmla="*/ 2147483646 h 2686"/>
                <a:gd name="T10" fmla="*/ 2147483646 w 2377"/>
                <a:gd name="T11" fmla="*/ 2147483646 h 2686"/>
                <a:gd name="T12" fmla="*/ 2147483646 w 2377"/>
                <a:gd name="T13" fmla="*/ 2147483646 h 2686"/>
                <a:gd name="T14" fmla="*/ 2147483646 w 2377"/>
                <a:gd name="T15" fmla="*/ 2147483646 h 2686"/>
                <a:gd name="T16" fmla="*/ 2147483646 w 2377"/>
                <a:gd name="T17" fmla="*/ 0 h 2686"/>
                <a:gd name="T18" fmla="*/ 2147483646 w 2377"/>
                <a:gd name="T19" fmla="*/ 0 h 2686"/>
                <a:gd name="T20" fmla="*/ 0 w 2377"/>
                <a:gd name="T21" fmla="*/ 2147483646 h 26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77"/>
                <a:gd name="T34" fmla="*/ 0 h 2686"/>
                <a:gd name="T35" fmla="*/ 2377 w 2377"/>
                <a:gd name="T36" fmla="*/ 2686 h 268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77" h="2686">
                  <a:moveTo>
                    <a:pt x="0" y="309"/>
                  </a:moveTo>
                  <a:lnTo>
                    <a:pt x="0" y="2377"/>
                  </a:lnTo>
                  <a:lnTo>
                    <a:pt x="284" y="2686"/>
                  </a:lnTo>
                  <a:lnTo>
                    <a:pt x="894" y="2686"/>
                  </a:lnTo>
                  <a:lnTo>
                    <a:pt x="1183" y="2397"/>
                  </a:lnTo>
                  <a:lnTo>
                    <a:pt x="2067" y="2382"/>
                  </a:lnTo>
                  <a:lnTo>
                    <a:pt x="2377" y="2083"/>
                  </a:lnTo>
                  <a:lnTo>
                    <a:pt x="2377" y="309"/>
                  </a:lnTo>
                  <a:lnTo>
                    <a:pt x="2082" y="0"/>
                  </a:lnTo>
                  <a:lnTo>
                    <a:pt x="284" y="0"/>
                  </a:lnTo>
                  <a:lnTo>
                    <a:pt x="0" y="309"/>
                  </a:lnTo>
                  <a:close/>
                </a:path>
              </a:pathLst>
            </a:custGeom>
            <a:noFill/>
            <a:ln w="952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sp>
        <p:nvSpPr>
          <p:cNvPr id="37" name="文本框 5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92577" y="2566056"/>
            <a:ext cx="2733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  <a:sym typeface="Arial" panose="020B0604020202020204" pitchFamily="34" charset="0"/>
              </a:rPr>
              <a:t>区块链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  <a:sym typeface="Arial" panose="020B0604020202020204" pitchFamily="34" charset="0"/>
              </a:rPr>
              <a:t>+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  <a:sym typeface="Arial" panose="020B0604020202020204" pitchFamily="34" charset="0"/>
              </a:rPr>
              <a:t>文化娱乐</a:t>
            </a:r>
          </a:p>
        </p:txBody>
      </p:sp>
      <p:sp>
        <p:nvSpPr>
          <p:cNvPr id="38" name="文本框 4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397539" y="5512499"/>
            <a:ext cx="19364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  <a:sym typeface="Arial" panose="020B0604020202020204" pitchFamily="34" charset="0"/>
              </a:rPr>
              <a:t>区块链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  <a:sym typeface="Arial" panose="020B0604020202020204" pitchFamily="34" charset="0"/>
              </a:rPr>
              <a:t>+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  <a:sym typeface="Arial" panose="020B0604020202020204" pitchFamily="34" charset="0"/>
              </a:rPr>
              <a:t>社交、消息系统</a:t>
            </a:r>
          </a:p>
        </p:txBody>
      </p:sp>
      <p:pic>
        <p:nvPicPr>
          <p:cNvPr id="39" name="Picture 24" descr="D:\新建文件夹\Pictures\Saved Pictures\u=3367755378,222848967&amp;fm=26&amp;gp=0.jpgu=3367755378,222848967&amp;fm=26&amp;gp=0"/>
          <p:cNvPicPr>
            <a:picLocks noChangeAspect="1" noChangeArrowheads="1"/>
          </p:cNvPicPr>
          <p:nvPr/>
        </p:nvPicPr>
        <p:blipFill>
          <a:blip r:embed="rId4"/>
          <a:srcRect r="30677"/>
          <a:stretch>
            <a:fillRect/>
          </a:stretch>
        </p:blipFill>
        <p:spPr bwMode="auto">
          <a:xfrm>
            <a:off x="5756910" y="3119218"/>
            <a:ext cx="2966085" cy="28543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文本框 34"/>
          <p:cNvSpPr txBox="1">
            <a:spLocks noChangeArrowheads="1"/>
          </p:cNvSpPr>
          <p:nvPr/>
        </p:nvSpPr>
        <p:spPr bwMode="auto">
          <a:xfrm>
            <a:off x="979961" y="4227928"/>
            <a:ext cx="2872902" cy="68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  <a:sym typeface="+mn-ea"/>
              </a:rPr>
              <a:t>打破评论平台之间的信息孤岛</a:t>
            </a:r>
          </a:p>
          <a:p>
            <a:pPr algn="r">
              <a:lnSpc>
                <a:spcPct val="130000"/>
              </a:lnSpc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  <a:sym typeface="+mn-ea"/>
              </a:rPr>
              <a:t>提升用户使用感</a:t>
            </a:r>
          </a:p>
        </p:txBody>
      </p:sp>
      <p:sp>
        <p:nvSpPr>
          <p:cNvPr id="41" name="文本框 34"/>
          <p:cNvSpPr txBox="1">
            <a:spLocks noChangeArrowheads="1"/>
          </p:cNvSpPr>
          <p:nvPr/>
        </p:nvSpPr>
        <p:spPr bwMode="auto">
          <a:xfrm>
            <a:off x="384566" y="5577473"/>
            <a:ext cx="3700052" cy="68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30000"/>
              </a:lnSpc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  <a:sym typeface="+mn-ea"/>
              </a:rPr>
              <a:t>服务维护者与评论平台利益耦合程度低</a:t>
            </a:r>
          </a:p>
          <a:p>
            <a:pPr algn="r" eaLnBrk="1" hangingPunct="1">
              <a:lnSpc>
                <a:spcPct val="130000"/>
              </a:lnSpc>
            </a:pP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  <a:cs typeface="Hiragino Sans GB W3" charset="-122"/>
                <a:sym typeface="+mn-ea"/>
              </a:rPr>
              <a:t>不影响平台自身的盈利模式</a:t>
            </a:r>
          </a:p>
        </p:txBody>
      </p:sp>
      <p:sp>
        <p:nvSpPr>
          <p:cNvPr id="42" name="椭圆 41"/>
          <p:cNvSpPr/>
          <p:nvPr/>
        </p:nvSpPr>
        <p:spPr>
          <a:xfrm>
            <a:off x="609991" y="2976978"/>
            <a:ext cx="142398" cy="1423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870169" y="4348746"/>
            <a:ext cx="142398" cy="1423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83045" y="5728241"/>
            <a:ext cx="142398" cy="1423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5667022" y="3357542"/>
            <a:ext cx="82550" cy="8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223807" y="4408109"/>
            <a:ext cx="82550" cy="825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666668" y="5788183"/>
            <a:ext cx="82550" cy="825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8" name="内容占位符 3">
            <a:extLst>
              <a:ext uri="{FF2B5EF4-FFF2-40B4-BE49-F238E27FC236}">
                <a16:creationId xmlns:a16="http://schemas.microsoft.com/office/drawing/2014/main" id="{465A40DF-172D-4665-A39D-9ABEC12DA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870"/>
            <a:ext cx="12192000" cy="1960880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2C7F87F1-4A89-48D4-80B8-EF7F30A29E24}"/>
              </a:ext>
            </a:extLst>
          </p:cNvPr>
          <p:cNvSpPr txBox="1"/>
          <p:nvPr/>
        </p:nvSpPr>
        <p:spPr>
          <a:xfrm>
            <a:off x="669925" y="769620"/>
            <a:ext cx="749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展望：落地优势</a:t>
            </a:r>
          </a:p>
        </p:txBody>
      </p:sp>
    </p:spTree>
  </p:cSld>
  <p:clrMapOvr>
    <a:masterClrMapping/>
  </p:clrMapOvr>
  <p:transition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3">
            <a:extLst>
              <a:ext uri="{FF2B5EF4-FFF2-40B4-BE49-F238E27FC236}">
                <a16:creationId xmlns:a16="http://schemas.microsoft.com/office/drawing/2014/main" id="{5EC879A9-E4BC-410F-A02F-C17769E4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9608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2515" y="2577465"/>
            <a:ext cx="9013825" cy="2810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思源宋体 CN Medium" panose="02020500000000000000" charset="-122"/>
              </a:rPr>
              <a:t>未来的跨链评论生态：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思源宋体 CN Medium" panose="02020500000000000000" charset="-122"/>
            </a:endParaRPr>
          </a:p>
          <a:p>
            <a:pPr>
              <a:lnSpc>
                <a:spcPct val="22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思源宋体 CN Medium" panose="02020500000000000000" charset="-122"/>
              </a:rPr>
              <a:t>利用人工智能进行用户画像，优化合约逻辑。</a:t>
            </a:r>
          </a:p>
          <a:p>
            <a:pPr>
              <a:lnSpc>
                <a:spcPct val="22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思源宋体 CN Medium" panose="02020500000000000000" charset="-122"/>
              </a:rPr>
              <a:t>完善公证人签名机制。多重签名公证人；分布式签名公证人。</a:t>
            </a:r>
          </a:p>
          <a:p>
            <a:pPr>
              <a:lnSpc>
                <a:spcPct val="220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思源宋体 CN Medium" panose="020205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5" y="3667125"/>
            <a:ext cx="285750" cy="292100"/>
          </a:xfrm>
          <a:prstGeom prst="rect">
            <a:avLst/>
          </a:prstGeom>
        </p:spPr>
      </p:pic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5" y="4356735"/>
            <a:ext cx="285750" cy="2921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0007013-C573-4B6B-AC8F-8A4E346D46EE}"/>
              </a:ext>
            </a:extLst>
          </p:cNvPr>
          <p:cNvSpPr txBox="1"/>
          <p:nvPr/>
        </p:nvSpPr>
        <p:spPr>
          <a:xfrm>
            <a:off x="669925" y="769620"/>
            <a:ext cx="749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展望：未来生态</a:t>
            </a: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B5DD-8848-4B78-838B-E58E4DE031F2}" type="slidenum">
              <a:rPr lang="en-US" smtClean="0">
                <a:solidFill>
                  <a:srgbClr val="1C2835">
                    <a:tint val="75000"/>
                  </a:srgbClr>
                </a:solidFill>
              </a:rPr>
              <a:t>17</a:t>
            </a:fld>
            <a:endParaRPr lang="en-US">
              <a:solidFill>
                <a:srgbClr val="1C2835">
                  <a:tint val="75000"/>
                </a:srgb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96" y="2833323"/>
            <a:ext cx="3903821" cy="923925"/>
          </a:xfrm>
          <a:prstGeom prst="rect">
            <a:avLst/>
          </a:prstGeom>
          <a:solidFill>
            <a:srgbClr val="FD4E74"/>
          </a:solidFill>
          <a:ln>
            <a:noFill/>
          </a:ln>
        </p:spPr>
      </p:pic>
      <p:sp>
        <p:nvSpPr>
          <p:cNvPr id="21" name="矩形 20"/>
          <p:cNvSpPr/>
          <p:nvPr/>
        </p:nvSpPr>
        <p:spPr>
          <a:xfrm>
            <a:off x="4139348" y="2833323"/>
            <a:ext cx="38288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zh-CN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Sans GB W6" charset="-122"/>
                <a:ea typeface="Hiragino Sans GB W6" charset="-122"/>
                <a:cs typeface="Hiragino Sans GB W6" charset="-122"/>
              </a:rPr>
              <a:t>Thank</a:t>
            </a:r>
            <a:r>
              <a:rPr kumimoji="1" lang="zh-CN" alt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Sans GB W6" charset="-122"/>
                <a:ea typeface="Hiragino Sans GB W6" charset="-122"/>
                <a:cs typeface="Hiragino Sans GB W6" charset="-122"/>
              </a:rPr>
              <a:t> </a:t>
            </a:r>
            <a:r>
              <a:rPr kumimoji="1" lang="en-US" altLang="zh-CN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Sans GB W6" charset="-122"/>
                <a:ea typeface="Hiragino Sans GB W6" charset="-122"/>
                <a:cs typeface="Hiragino Sans GB W6" charset="-122"/>
              </a:rPr>
              <a:t>you</a:t>
            </a:r>
            <a:endParaRPr lang="zh-CN" alt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</p:cSld>
  <p:clrMapOvr>
    <a:masterClrMapping/>
  </p:clrMapOvr>
  <p:transition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内容占位符 3" descr="a5d170cde41361d30f7d67557a1b389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1960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9925" y="769620"/>
            <a:ext cx="7490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项目背景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评论系统的重要性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7525" y="2676525"/>
            <a:ext cx="495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评论功能是开发者与用户体验交互的重要途径。</a:t>
            </a: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评价是引导消费的重要因素。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80225" y="3021330"/>
            <a:ext cx="52533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等线" panose="02010600030101010101" charset="-122"/>
              </a:rPr>
              <a:t>根据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等线" panose="02010600030101010101" charset="-122"/>
              </a:rPr>
              <a:t>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等线" panose="02010600030101010101" charset="-122"/>
              </a:rPr>
              <a:t>mazon2017年的一份调查报告显示：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等线" panose="02010600030101010101" charset="-122"/>
              </a:rPr>
              <a:t>79%的买家信任线上商品评论的系统如同相信个人的推荐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等线" panose="02010600030101010101" charset="-122"/>
              </a:rPr>
              <a:t>85%的买家会浏览线上商品评论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等线" panose="02010600030101010101" charset="-122"/>
              </a:rPr>
              <a:t>73%的买家认为正面商品评论有利於影响企业的发展</a:t>
            </a: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0" y="2175510"/>
            <a:ext cx="2114550" cy="3873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9790" y="2196465"/>
            <a:ext cx="173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评论的重要性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39750" y="4212590"/>
            <a:ext cx="63404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等线" panose="02010600030101010101" charset="-122"/>
              </a:rPr>
              <a:t>《现代商业杂志》2018年指出：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等线" panose="02010600030101010101" charset="-122"/>
              </a:rPr>
              <a:t>在线评论的有用性基于发布评论内容的真实有效性、中差评、上传图片、视频以及卖家回复的信息质量。而真实有效的评论内容、中差评以及上传图片、视频会极大程度上影响买家的购买决策行为。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cs typeface="等线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内容占位符 3" descr="a5d170cde41361d30f7d67557a1b389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540"/>
            <a:ext cx="12192000" cy="1962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9925" y="769620"/>
            <a:ext cx="401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项目背景</a:t>
            </a:r>
            <a:r>
              <a:rPr lang="en-US" altLang="zh-CN" sz="24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</a:t>
            </a:r>
            <a:r>
              <a:rPr lang="zh-CN" altLang="en-US" sz="24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评论系统的痛点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7865" y="2755900"/>
            <a:ext cx="10053320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虽然许多软件都提供评论功能，但是不同软件之间评论者的身份验证信息（或评论信用等级）不能共享。目前并未实现在验证身份信息的前提下可溯源的跨平台评论。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3745" y="4333875"/>
            <a:ext cx="10053320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近年，网上评论乱象屡禁不绝。例如店家恶意删除评论、“职业差/好评师”、各种“刷单”乱象、“申请小号”等。极大程度的拉低了电商平台评论的可信度，甚至可能涉及到对店家的勒索敲诈等违法问题。</a:t>
            </a:r>
          </a:p>
        </p:txBody>
      </p:sp>
      <p:pic>
        <p:nvPicPr>
          <p:cNvPr id="8" name="图片 7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" y="2274570"/>
            <a:ext cx="3073400" cy="3873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65835" y="2302510"/>
            <a:ext cx="2938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目前跨平台评论暂未实现</a:t>
            </a:r>
          </a:p>
        </p:txBody>
      </p:sp>
      <p:pic>
        <p:nvPicPr>
          <p:cNvPr id="13" name="图片 12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5" y="3802380"/>
            <a:ext cx="3445510" cy="3873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77265" y="3830320"/>
            <a:ext cx="3401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有关评论的不良现象时有发生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8985" y="5737860"/>
            <a:ext cx="10053320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首先在恶意评论的判定上漏洞较大（甚至不会判定某一评论是不是恶意评论），其次，对于恶意评论者的处罚力度极其有限。</a:t>
            </a:r>
          </a:p>
        </p:txBody>
      </p:sp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5" y="5313045"/>
            <a:ext cx="4552950" cy="387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7265" y="5340985"/>
            <a:ext cx="439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目前评论机制对用户奖励惩罚机制不完善</a:t>
            </a:r>
          </a:p>
        </p:txBody>
      </p:sp>
      <p:pic>
        <p:nvPicPr>
          <p:cNvPr id="10" name="图片 1" descr="C]1VOF28JB@9%2$5%(C~_)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995" y="2080895"/>
            <a:ext cx="4135755" cy="7816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255" y="3670300"/>
            <a:ext cx="3429000" cy="6515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995" y="5243195"/>
            <a:ext cx="4767580" cy="5029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内容占位符 3" descr="a5d170cde41361d30f7d67557a1b389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540"/>
            <a:ext cx="12192000" cy="1962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9925" y="769620"/>
            <a:ext cx="401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7865" y="2755900"/>
            <a:ext cx="10053320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致力于做一款可以实现用户身份（信用积分）可以随登录操作实时转移的跨平台评论工具。打破不同评论平台之间的信息孤岛。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3745" y="4333875"/>
            <a:ext cx="10053320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Windows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Linux</a:t>
            </a: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1600">
                <a:latin typeface="仿宋" panose="02010609060101010101" pitchFamily="49" charset="-122"/>
                <a:ea typeface="仿宋" panose="02010609060101010101" pitchFamily="49" charset="-122"/>
              </a:rPr>
              <a:t>MacOS</a:t>
            </a:r>
          </a:p>
        </p:txBody>
      </p:sp>
      <p:pic>
        <p:nvPicPr>
          <p:cNvPr id="8" name="图片 7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85" y="2283460"/>
            <a:ext cx="1322070" cy="3873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7410" y="2302510"/>
            <a:ext cx="112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项目描述</a:t>
            </a:r>
          </a:p>
        </p:txBody>
      </p:sp>
      <p:pic>
        <p:nvPicPr>
          <p:cNvPr id="13" name="图片 12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5" y="3802380"/>
            <a:ext cx="1267460" cy="3873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23595" y="38214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运行环境</a:t>
            </a:r>
          </a:p>
        </p:txBody>
      </p:sp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5" y="5313045"/>
            <a:ext cx="2369820" cy="387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7265" y="5340985"/>
            <a:ext cx="2288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使用的区块链社区</a:t>
            </a:r>
          </a:p>
        </p:txBody>
      </p:sp>
      <p:sp>
        <p:nvSpPr>
          <p:cNvPr id="17" name="椭圆 16"/>
          <p:cNvSpPr/>
          <p:nvPr/>
        </p:nvSpPr>
        <p:spPr>
          <a:xfrm>
            <a:off x="500380" y="5426710"/>
            <a:ext cx="197485" cy="197485"/>
          </a:xfrm>
          <a:prstGeom prst="ellipse">
            <a:avLst/>
          </a:prstGeom>
          <a:solidFill>
            <a:srgbClr val="E79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00380" y="3907155"/>
            <a:ext cx="197485" cy="197485"/>
          </a:xfrm>
          <a:prstGeom prst="ellipse">
            <a:avLst/>
          </a:prstGeom>
          <a:solidFill>
            <a:srgbClr val="E79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72440" y="2378710"/>
            <a:ext cx="197485" cy="197485"/>
          </a:xfrm>
          <a:prstGeom prst="ellipse">
            <a:avLst/>
          </a:prstGeom>
          <a:solidFill>
            <a:srgbClr val="E79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7865" y="5865495"/>
            <a:ext cx="10053320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>
                <a:latin typeface="仿宋" panose="02010609060101010101" pitchFamily="49" charset="-122"/>
                <a:ea typeface="仿宋" panose="02010609060101010101" pitchFamily="49" charset="-122"/>
              </a:rPr>
              <a:t>AELF（ELF）区块链开源项目</a:t>
            </a: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 txBox="1"/>
          <p:nvPr>
            <p:custDataLst>
              <p:tags r:id="rId2"/>
            </p:custDataLst>
          </p:nvPr>
        </p:nvSpPr>
        <p:spPr>
          <a:xfrm>
            <a:off x="10104120" y="5788695"/>
            <a:ext cx="2409824" cy="137407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</a:rPr>
              <a:t>用户接入管理</a:t>
            </a: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464185" y="6316980"/>
            <a:ext cx="4008755" cy="3168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1600" spc="300" dirty="0">
                <a:ln w="3175">
                  <a:noFill/>
                  <a:prstDash val="dash"/>
                </a:ln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</a:rPr>
              <a:t>账户信息：实时查看账户信用值</a:t>
            </a:r>
          </a:p>
        </p:txBody>
      </p:sp>
      <p:pic>
        <p:nvPicPr>
          <p:cNvPr id="3" name="图片 2" descr="D:\新建文件夹\Pictures\Saved Pictures\QQ图片20190713191547.jpgQQ图片2019071319154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rcRect l="8041" t="-769" r="12031"/>
          <a:stretch>
            <a:fillRect/>
          </a:stretch>
        </p:blipFill>
        <p:spPr>
          <a:xfrm>
            <a:off x="146049" y="2666686"/>
            <a:ext cx="4737735" cy="2925890"/>
          </a:xfrm>
          <a:prstGeom prst="rect">
            <a:avLst/>
          </a:prstGeom>
        </p:spPr>
      </p:pic>
      <p:pic>
        <p:nvPicPr>
          <p:cNvPr id="5" name="图片 4" descr="D:\新建文件夹\Pictures\Saved Pictures\QQ图片20190713191553.jpgQQ图片201907131915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5077460" y="2158365"/>
            <a:ext cx="4816475" cy="2262505"/>
          </a:xfrm>
          <a:prstGeom prst="rect">
            <a:avLst/>
          </a:prstGeom>
        </p:spPr>
      </p:pic>
      <p:pic>
        <p:nvPicPr>
          <p:cNvPr id="7" name="图片 6" descr="D:\新建文件夹\Pictures\Saved Pictures\QQ图片20190713191531.jpgQQ图片201907131915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5156835" y="4561840"/>
            <a:ext cx="4737735" cy="2210435"/>
          </a:xfrm>
          <a:prstGeom prst="rect">
            <a:avLst/>
          </a:prstGeom>
        </p:spPr>
      </p:pic>
      <p:pic>
        <p:nvPicPr>
          <p:cNvPr id="4" name="内容占位符 3" descr="a5d170cde41361d30f7d67557a1b389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-2540"/>
            <a:ext cx="12192000" cy="1962785"/>
          </a:xfrm>
          <a:prstGeom prst="rect">
            <a:avLst/>
          </a:prstGeom>
        </p:spPr>
      </p:pic>
      <p:sp>
        <p:nvSpPr>
          <p:cNvPr id="6" name="Title 6"/>
          <p:cNvSpPr txBox="1"/>
          <p:nvPr>
            <p:custDataLst>
              <p:tags r:id="rId7"/>
            </p:custDataLst>
          </p:nvPr>
        </p:nvSpPr>
        <p:spPr>
          <a:xfrm>
            <a:off x="10235565" y="3147060"/>
            <a:ext cx="1956435" cy="13741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</a:rPr>
              <a:t>论坛管理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8F9A58-38C6-41AB-B88F-324819219A13}"/>
              </a:ext>
            </a:extLst>
          </p:cNvPr>
          <p:cNvSpPr txBox="1"/>
          <p:nvPr/>
        </p:nvSpPr>
        <p:spPr>
          <a:xfrm>
            <a:off x="669925" y="769620"/>
            <a:ext cx="401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项目简介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--UI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预览</a:t>
            </a: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 descr="a5d170cde41361d30f7d67557a1b389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540"/>
            <a:ext cx="12192000" cy="1962785"/>
          </a:xfrm>
          <a:prstGeom prst="rect">
            <a:avLst/>
          </a:prstGeom>
        </p:spPr>
      </p:pic>
      <p:sp>
        <p:nvSpPr>
          <p:cNvPr id="4" name="菱形 3"/>
          <p:cNvSpPr/>
          <p:nvPr/>
        </p:nvSpPr>
        <p:spPr>
          <a:xfrm>
            <a:off x="922655" y="2783840"/>
            <a:ext cx="2647950" cy="2517775"/>
          </a:xfrm>
          <a:prstGeom prst="diamond">
            <a:avLst/>
          </a:prstGeom>
          <a:noFill/>
          <a:ln w="28575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 descr="评论用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790" y="3364230"/>
            <a:ext cx="1356360" cy="1356360"/>
          </a:xfrm>
          <a:prstGeom prst="rect">
            <a:avLst/>
          </a:prstGeom>
        </p:spPr>
      </p:pic>
      <p:sp>
        <p:nvSpPr>
          <p:cNvPr id="8" name="菱形 7"/>
          <p:cNvSpPr/>
          <p:nvPr/>
        </p:nvSpPr>
        <p:spPr>
          <a:xfrm>
            <a:off x="4739640" y="2722245"/>
            <a:ext cx="2647950" cy="2517775"/>
          </a:xfrm>
          <a:prstGeom prst="diamond">
            <a:avLst/>
          </a:prstGeom>
          <a:noFill/>
          <a:ln w="28575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8536305" y="2722245"/>
            <a:ext cx="2647950" cy="2517775"/>
          </a:xfrm>
          <a:prstGeom prst="diamond">
            <a:avLst/>
          </a:prstGeom>
          <a:noFill/>
          <a:ln w="28575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" name="图片 9" descr="D:\新建文件夹\Pictures\Saved Pictures\timg (3).jpgtimg (3)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50180" y="3213735"/>
            <a:ext cx="1627505" cy="1627505"/>
          </a:xfrm>
          <a:prstGeom prst="ellipse">
            <a:avLst/>
          </a:prstGeom>
        </p:spPr>
      </p:pic>
      <p:pic>
        <p:nvPicPr>
          <p:cNvPr id="11" name="图片 10" descr="D:\新建文件夹\Pictures\Saved Pictures\timg (4).jpgtimg (4)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26830" y="3323590"/>
            <a:ext cx="1866900" cy="1438910"/>
          </a:xfrm>
          <a:prstGeom prst="ellipse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1139190" y="5567045"/>
            <a:ext cx="2215515" cy="521970"/>
          </a:xfrm>
          <a:prstGeom prst="rect">
            <a:avLst/>
          </a:prstGeom>
          <a:solidFill>
            <a:srgbClr val="E79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02225" y="5567045"/>
            <a:ext cx="2215515" cy="521970"/>
          </a:xfrm>
          <a:prstGeom prst="rect">
            <a:avLst/>
          </a:prstGeom>
          <a:solidFill>
            <a:srgbClr val="E79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24595" y="5567045"/>
            <a:ext cx="2215515" cy="521970"/>
          </a:xfrm>
          <a:prstGeom prst="rect">
            <a:avLst/>
          </a:prstGeom>
          <a:solidFill>
            <a:srgbClr val="E79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2735" y="5628640"/>
            <a:ext cx="1475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评论用户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472430" y="5628640"/>
            <a:ext cx="1475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评论平台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299575" y="5628640"/>
            <a:ext cx="1410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用户操作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7D712EA-1878-4660-AFC7-A44437F019D7}"/>
              </a:ext>
            </a:extLst>
          </p:cNvPr>
          <p:cNvSpPr txBox="1"/>
          <p:nvPr/>
        </p:nvSpPr>
        <p:spPr>
          <a:xfrm>
            <a:off x="669925" y="769620"/>
            <a:ext cx="401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项目简介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场景定义</a:t>
            </a: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 descr="a5d170cde41361d30f7d67557a1b389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540"/>
            <a:ext cx="12192000" cy="196278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479425" y="2089150"/>
            <a:ext cx="1523365" cy="6477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zh-CN" altLang="en-US" sz="2400">
                <a:latin typeface="仿宋" panose="02010609060101010101" pitchFamily="49" charset="-122"/>
                <a:ea typeface="仿宋" panose="02010609060101010101" pitchFamily="49" charset="-122"/>
              </a:rPr>
              <a:t>评论规则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95400" y="5854065"/>
            <a:ext cx="2843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仿宋" panose="02010609060101010101" pitchFamily="49" charset="-122"/>
                <a:ea typeface="仿宋" panose="02010609060101010101" pitchFamily="49" charset="-122"/>
                <a:cs typeface="思源宋体 CN Medium" panose="02020500000000000000" charset="-122"/>
              </a:rPr>
              <a:t>用户可以回复某条评论</a:t>
            </a:r>
          </a:p>
        </p:txBody>
      </p:sp>
      <p:sp>
        <p:nvSpPr>
          <p:cNvPr id="6" name="椭圆 5"/>
          <p:cNvSpPr/>
          <p:nvPr/>
        </p:nvSpPr>
        <p:spPr>
          <a:xfrm>
            <a:off x="772160" y="3235960"/>
            <a:ext cx="197485" cy="197485"/>
          </a:xfrm>
          <a:prstGeom prst="ellipse">
            <a:avLst/>
          </a:prstGeom>
          <a:solidFill>
            <a:srgbClr val="E79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95400" y="3154680"/>
            <a:ext cx="26600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仿宋" panose="02010609060101010101" pitchFamily="49" charset="-122"/>
                <a:ea typeface="仿宋" panose="02010609060101010101" pitchFamily="49" charset="-122"/>
                <a:cs typeface="思源宋体 CN Medium" panose="02020500000000000000" charset="-122"/>
                <a:sym typeface="+mn-ea"/>
              </a:rPr>
              <a:t>用户可以发表评论</a:t>
            </a:r>
            <a:endParaRPr lang="zh-CN" altLang="en-US" sz="2000">
              <a:latin typeface="仿宋" panose="02010609060101010101" pitchFamily="49" charset="-122"/>
              <a:ea typeface="仿宋" panose="02010609060101010101" pitchFamily="49" charset="-122"/>
              <a:cs typeface="思源宋体 CN Medium" panose="02020500000000000000" charset="-122"/>
            </a:endParaRPr>
          </a:p>
          <a:p>
            <a:endParaRPr lang="zh-CN" altLang="en-US" sz="20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91590" y="4072255"/>
            <a:ext cx="4119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仿宋" panose="02010609060101010101" pitchFamily="49" charset="-122"/>
                <a:ea typeface="仿宋" panose="02010609060101010101" pitchFamily="49" charset="-122"/>
                <a:cs typeface="思源宋体 CN Medium" panose="02020500000000000000" charset="-122"/>
                <a:sym typeface="+mn-ea"/>
              </a:rPr>
              <a:t>用户可以点赞（like）某一评论</a:t>
            </a:r>
            <a:endParaRPr lang="zh-CN" altLang="en-US" sz="2000">
              <a:latin typeface="仿宋" panose="02010609060101010101" pitchFamily="49" charset="-122"/>
              <a:ea typeface="仿宋" panose="02010609060101010101" pitchFamily="49" charset="-122"/>
              <a:cs typeface="思源宋体 CN Medium" panose="02020500000000000000" charset="-122"/>
            </a:endParaRPr>
          </a:p>
          <a:p>
            <a:endParaRPr lang="zh-CN" altLang="en-US" sz="20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72160" y="4188460"/>
            <a:ext cx="197485" cy="197485"/>
          </a:xfrm>
          <a:prstGeom prst="ellipse">
            <a:avLst/>
          </a:prstGeom>
          <a:solidFill>
            <a:srgbClr val="E79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72160" y="5144770"/>
            <a:ext cx="197485" cy="197485"/>
          </a:xfrm>
          <a:prstGeom prst="ellipse">
            <a:avLst/>
          </a:prstGeom>
          <a:solidFill>
            <a:srgbClr val="E79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91590" y="5044440"/>
            <a:ext cx="4255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仿宋" panose="02010609060101010101" pitchFamily="49" charset="-122"/>
                <a:ea typeface="仿宋" panose="02010609060101010101" pitchFamily="49" charset="-122"/>
                <a:cs typeface="思源宋体 CN Medium" panose="02020500000000000000" charset="-122"/>
                <a:sym typeface="+mn-ea"/>
              </a:rPr>
              <a:t>用户可以点（dislike）某一评论</a:t>
            </a:r>
            <a:endParaRPr lang="zh-CN" altLang="en-US" sz="20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72160" y="5954395"/>
            <a:ext cx="197485" cy="197485"/>
          </a:xfrm>
          <a:prstGeom prst="ellipse">
            <a:avLst/>
          </a:prstGeom>
          <a:solidFill>
            <a:srgbClr val="E79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22670" y="2534285"/>
            <a:ext cx="1033780" cy="1033780"/>
          </a:xfrm>
          <a:prstGeom prst="rect">
            <a:avLst/>
          </a:prstGeom>
          <a:noFill/>
          <a:ln w="28575" cmpd="sng">
            <a:solidFill>
              <a:srgbClr val="E99C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16140" y="3573780"/>
            <a:ext cx="1033780" cy="1033780"/>
          </a:xfrm>
          <a:prstGeom prst="rect">
            <a:avLst/>
          </a:prstGeom>
          <a:noFill/>
          <a:ln w="28575" cmpd="sng">
            <a:solidFill>
              <a:srgbClr val="E99C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61400" y="4607560"/>
            <a:ext cx="1033780" cy="1033780"/>
          </a:xfrm>
          <a:prstGeom prst="rect">
            <a:avLst/>
          </a:prstGeom>
          <a:noFill/>
          <a:ln w="28575" cmpd="sng">
            <a:solidFill>
              <a:srgbClr val="E99C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39020" y="5535930"/>
            <a:ext cx="1033780" cy="1033780"/>
          </a:xfrm>
          <a:prstGeom prst="rect">
            <a:avLst/>
          </a:prstGeom>
          <a:noFill/>
          <a:ln w="28575" cmpd="sng">
            <a:solidFill>
              <a:srgbClr val="E99C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4" name="图片 23" descr="发表评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310" y="2574925"/>
            <a:ext cx="952500" cy="952500"/>
          </a:xfrm>
          <a:prstGeom prst="rect">
            <a:avLst/>
          </a:prstGeom>
        </p:spPr>
      </p:pic>
      <p:pic>
        <p:nvPicPr>
          <p:cNvPr id="25" name="图片 24" descr="点赞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140" y="3527425"/>
            <a:ext cx="1080135" cy="1080135"/>
          </a:xfrm>
          <a:prstGeom prst="rect">
            <a:avLst/>
          </a:prstGeom>
        </p:spPr>
      </p:pic>
      <p:pic>
        <p:nvPicPr>
          <p:cNvPr id="26" name="图片 25" descr="点赞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500" y="4679950"/>
            <a:ext cx="995680" cy="995680"/>
          </a:xfrm>
          <a:prstGeom prst="rect">
            <a:avLst/>
          </a:prstGeom>
        </p:spPr>
      </p:pic>
      <p:pic>
        <p:nvPicPr>
          <p:cNvPr id="27" name="图片 26" descr="ping lu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1090" y="5675630"/>
            <a:ext cx="930275" cy="7556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9925" y="769620"/>
            <a:ext cx="401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项目简介</a:t>
            </a:r>
            <a:endParaRPr lang="en-US" altLang="zh-CN" sz="240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合约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289" y="3963670"/>
            <a:ext cx="1176020" cy="1176020"/>
          </a:xfrm>
          <a:prstGeom prst="rect">
            <a:avLst/>
          </a:prstGeom>
        </p:spPr>
      </p:pic>
      <p:cxnSp>
        <p:nvCxnSpPr>
          <p:cNvPr id="4" name="肘形连接符 3"/>
          <p:cNvCxnSpPr>
            <a:cxnSpLocks/>
          </p:cNvCxnSpPr>
          <p:nvPr/>
        </p:nvCxnSpPr>
        <p:spPr>
          <a:xfrm>
            <a:off x="3456058" y="3502662"/>
            <a:ext cx="1928742" cy="902333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47650" y="224028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仿宋" panose="02010609060101010101" pitchFamily="49" charset="-122"/>
                <a:ea typeface="仿宋" panose="02010609060101010101" pitchFamily="49" charset="-122"/>
              </a:rPr>
              <a:t>DAPP</a:t>
            </a:r>
            <a:r>
              <a:rPr lang="zh-CN" altLang="en-US" sz="2000">
                <a:latin typeface="仿宋" panose="02010609060101010101" pitchFamily="49" charset="-122"/>
                <a:ea typeface="仿宋" panose="02010609060101010101" pitchFamily="49" charset="-122"/>
              </a:rPr>
              <a:t>内部智能合约中的激励逻辑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79767" y="3990340"/>
            <a:ext cx="1109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发表评论</a:t>
            </a:r>
          </a:p>
        </p:txBody>
      </p:sp>
      <p:cxnSp>
        <p:nvCxnSpPr>
          <p:cNvPr id="13" name="肘形连接符 12"/>
          <p:cNvCxnSpPr/>
          <p:nvPr/>
        </p:nvCxnSpPr>
        <p:spPr>
          <a:xfrm flipV="1">
            <a:off x="6422390" y="3639989"/>
            <a:ext cx="2296795" cy="754380"/>
          </a:xfrm>
          <a:prstGeom prst="bentConnector3">
            <a:avLst>
              <a:gd name="adj1" fmla="val 50014"/>
            </a:avLst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422390" y="3990340"/>
            <a:ext cx="1109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回复评论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244330" y="3429000"/>
            <a:ext cx="198592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回复者：活跃积分</a:t>
            </a:r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+2</a:t>
            </a:r>
          </a:p>
        </p:txBody>
      </p:sp>
      <p:cxnSp>
        <p:nvCxnSpPr>
          <p:cNvPr id="18" name="肘形连接符 17"/>
          <p:cNvCxnSpPr>
            <a:cxnSpLocks/>
          </p:cNvCxnSpPr>
          <p:nvPr/>
        </p:nvCxnSpPr>
        <p:spPr>
          <a:xfrm rot="10800000" flipV="1">
            <a:off x="3408045" y="4773294"/>
            <a:ext cx="1977390" cy="888365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577138" y="4786947"/>
            <a:ext cx="1109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Like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8300" y="4886325"/>
            <a:ext cx="3039745" cy="1252220"/>
          </a:xfrm>
          <a:prstGeom prst="rect">
            <a:avLst/>
          </a:prstGeom>
          <a:noFill/>
          <a:ln w="28575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21" name="肘形连接符 20"/>
          <p:cNvCxnSpPr>
            <a:cxnSpLocks/>
          </p:cNvCxnSpPr>
          <p:nvPr/>
        </p:nvCxnSpPr>
        <p:spPr>
          <a:xfrm>
            <a:off x="6412590" y="4773294"/>
            <a:ext cx="2306595" cy="90314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743201" y="4886325"/>
            <a:ext cx="3001645" cy="1270000"/>
          </a:xfrm>
          <a:prstGeom prst="rect">
            <a:avLst/>
          </a:prstGeom>
          <a:noFill/>
          <a:ln w="28575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38207" y="4802505"/>
            <a:ext cx="14128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Dislike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80081" y="5278167"/>
            <a:ext cx="3130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点踩者：活跃积分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+2</a:t>
            </a:r>
          </a:p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被踩者：权威积分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-2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4375" y="5251450"/>
            <a:ext cx="3130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点赞者：活跃积分</a:t>
            </a:r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+2</a:t>
            </a:r>
          </a:p>
          <a:p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获赞者：权威积分</a:t>
            </a:r>
            <a:r>
              <a:rPr lang="en-US" altLang="zh-CN" sz="140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+2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3193" y="3275647"/>
            <a:ext cx="196877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评论者：活跃积分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+2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5775" y="6421755"/>
            <a:ext cx="120300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仿宋" panose="02010609060101010101" pitchFamily="49" charset="-122"/>
                <a:ea typeface="仿宋" panose="02010609060101010101" pitchFamily="49" charset="-122"/>
                <a:cs typeface="思源宋体 CN Light" panose="02020300000000000000" charset="-122"/>
              </a:rPr>
              <a:t>项目中设两种积分值：活跃积分、权威积分。活跃积分体现用户在社区中的活跃度，权威积分体现用户在社区中操作的可靠度。</a:t>
            </a:r>
          </a:p>
        </p:txBody>
      </p:sp>
      <p:pic>
        <p:nvPicPr>
          <p:cNvPr id="11" name="内容占位符 10" descr="a5d170cde41361d30f7d67557a1b389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-2540"/>
            <a:ext cx="12192000" cy="19627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9925" y="769620"/>
            <a:ext cx="401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项目简介</a:t>
            </a:r>
            <a:r>
              <a:rPr lang="en-US" altLang="zh-CN" sz="24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</a:t>
            </a:r>
            <a:r>
              <a:rPr lang="zh-CN" altLang="en-US" sz="240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激励逻辑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C30A8DF-FB96-486F-A33D-43C20CB130CC}"/>
              </a:ext>
            </a:extLst>
          </p:cNvPr>
          <p:cNvSpPr/>
          <p:nvPr/>
        </p:nvSpPr>
        <p:spPr>
          <a:xfrm>
            <a:off x="388650" y="2888683"/>
            <a:ext cx="3039745" cy="1252220"/>
          </a:xfrm>
          <a:prstGeom prst="rect">
            <a:avLst/>
          </a:prstGeom>
          <a:noFill/>
          <a:ln w="28575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F818913-AE16-4048-91B0-2E6FE80AB845}"/>
              </a:ext>
            </a:extLst>
          </p:cNvPr>
          <p:cNvSpPr/>
          <p:nvPr/>
        </p:nvSpPr>
        <p:spPr>
          <a:xfrm>
            <a:off x="8719185" y="2933073"/>
            <a:ext cx="3001645" cy="1270000"/>
          </a:xfrm>
          <a:prstGeom prst="rect">
            <a:avLst/>
          </a:prstGeom>
          <a:noFill/>
          <a:ln w="28575" cmpd="sng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6"/>
          <p:cNvSpPr txBox="1"/>
          <p:nvPr>
            <p:custDataLst>
              <p:tags r:id="rId2"/>
            </p:custDataLst>
          </p:nvPr>
        </p:nvSpPr>
        <p:spPr>
          <a:xfrm>
            <a:off x="237490" y="4043045"/>
            <a:ext cx="4039235" cy="22423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</a:rPr>
              <a:t>公证人机制：即设立“中间人”可以进行交易确认和验证。此时的“中间人”将成为可信第三方。见证人既是链A的合法用户，负责监听链B的事件和状态，进而操作链A。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</a:rPr>
              <a:t>同时也</a:t>
            </a:r>
            <a:r>
              <a:rPr lang="zh-CN" altLang="en-US" sz="1600" spc="50">
                <a:ln w="3175">
                  <a:noFill/>
                  <a:prstDash val="dash"/>
                </a:ln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  <a:sym typeface="+mn-ea"/>
              </a:rPr>
              <a:t>是链</a:t>
            </a:r>
            <a:r>
              <a:rPr altLang="zh-CN" sz="1600" spc="50">
                <a:ln w="3175">
                  <a:noFill/>
                  <a:prstDash val="dash"/>
                </a:ln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1600" spc="50">
                <a:ln w="3175">
                  <a:noFill/>
                  <a:prstDash val="dash"/>
                </a:ln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  <a:sym typeface="+mn-ea"/>
              </a:rPr>
              <a:t>的合法用户，负责监听链</a:t>
            </a:r>
            <a:r>
              <a:rPr altLang="zh-CN" sz="1600" spc="50">
                <a:ln w="3175">
                  <a:noFill/>
                  <a:prstDash val="dash"/>
                </a:ln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sz="1600" spc="50">
                <a:ln w="3175">
                  <a:noFill/>
                  <a:prstDash val="dash"/>
                </a:ln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  <a:sym typeface="+mn-ea"/>
              </a:rPr>
              <a:t>的事件和状态，进而操作链</a:t>
            </a:r>
            <a:r>
              <a:rPr altLang="zh-CN" sz="1600" spc="50">
                <a:ln w="3175">
                  <a:noFill/>
                  <a:prstDash val="dash"/>
                </a:ln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1600" spc="50">
                <a:ln w="3175">
                  <a:noFill/>
                  <a:prstDash val="dash"/>
                </a:ln>
                <a:latin typeface="仿宋" panose="02010609060101010101" pitchFamily="49" charset="-122"/>
                <a:ea typeface="仿宋" panose="02010609060101010101" pitchFamily="49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600" spc="50" dirty="0">
              <a:ln w="3175">
                <a:noFill/>
                <a:prstDash val="dash"/>
              </a:ln>
              <a:latin typeface="仿宋" panose="02010609060101010101" pitchFamily="49" charset="-122"/>
              <a:ea typeface="仿宋" panose="02010609060101010101" pitchFamily="49" charset="-122"/>
              <a:cs typeface="微软雅黑" panose="020B0503020204020204" charset="-122"/>
            </a:endParaRPr>
          </a:p>
        </p:txBody>
      </p:sp>
      <p:pic>
        <p:nvPicPr>
          <p:cNvPr id="8" name="图片 7" descr="D:\新建文件夹\Pictures\Saved Pictures\timg.jpgtim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276951" y="2150105"/>
            <a:ext cx="7524115" cy="4547636"/>
          </a:xfrm>
          <a:custGeom>
            <a:avLst/>
            <a:gdLst>
              <a:gd name="connsiteX0" fmla="*/ 0 w 7786874"/>
              <a:gd name="connsiteY0" fmla="*/ 0 h 4547636"/>
              <a:gd name="connsiteX1" fmla="*/ 7786874 w 7786874"/>
              <a:gd name="connsiteY1" fmla="*/ 0 h 4547636"/>
              <a:gd name="connsiteX2" fmla="*/ 7786874 w 7786874"/>
              <a:gd name="connsiteY2" fmla="*/ 4547636 h 4547636"/>
              <a:gd name="connsiteX3" fmla="*/ 2612293 w 7786874"/>
              <a:gd name="connsiteY3" fmla="*/ 4547636 h 4547636"/>
              <a:gd name="connsiteX4" fmla="*/ 0 w 7786874"/>
              <a:gd name="connsiteY4" fmla="*/ 25971 h 454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6874" h="4547636">
                <a:moveTo>
                  <a:pt x="0" y="0"/>
                </a:moveTo>
                <a:lnTo>
                  <a:pt x="7786874" y="0"/>
                </a:lnTo>
                <a:lnTo>
                  <a:pt x="7786874" y="4547636"/>
                </a:lnTo>
                <a:lnTo>
                  <a:pt x="2612293" y="4547636"/>
                </a:lnTo>
                <a:lnTo>
                  <a:pt x="0" y="25971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" y="2149793"/>
            <a:ext cx="25527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内容占位符 2" descr="a5d170cde41361d30f7d67557a1b38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540"/>
            <a:ext cx="12192000" cy="19627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9925" y="769620"/>
            <a:ext cx="401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项目简介</a:t>
            </a:r>
            <a:r>
              <a:rPr lang="en-US" altLang="zh-CN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--</a:t>
            </a:r>
            <a:r>
              <a:rPr lang="zh-CN" altLang="en-US" sz="2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跨链机制</a:t>
            </a: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  <p:tag name="KSO_WM_SLIDE_MODEL_TYPE" val="numdg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080"/>
  <p:tag name="KSO_WM_SLIDE_ID" val="diagram20201080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854*371"/>
  <p:tag name="KSO_WM_SLIDE_POSITION" val="36*82"/>
  <p:tag name="KSO_WM_TAG_VERSION" val="1.0"/>
  <p:tag name="KSO_WM_SLIDE_LAYOUT" val="a_d_f"/>
  <p:tag name="KSO_WM_SLIDE_LAYOUT_CNT" val="1_3_1"/>
  <p:tag name="KSO_WM_UNIT_SHOW_EDIT_AREA_INDICATION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080_1*f*1"/>
  <p:tag name="KSO_WM_TEMPLATE_CATEGORY" val="diagram"/>
  <p:tag name="KSO_WM_TEMPLATE_INDEX" val="20201080"/>
  <p:tag name="KSO_WM_UNIT_LAYERLEVEL" val="1"/>
  <p:tag name="KSO_WM_TAG_VERSION" val="1.0"/>
  <p:tag name="KSO_WM_BEAUTIFY_FLAG" val="#wm#"/>
  <p:tag name="KSO_WM_UNIT_SHOW_EDIT_AREA_INDICATION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输入大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080_1*a*1"/>
  <p:tag name="KSO_WM_TEMPLATE_CATEGORY" val="diagram"/>
  <p:tag name="KSO_WM_TEMPLATE_INDEX" val="20201080"/>
  <p:tag name="KSO_WM_UNIT_LAYERLEVEL" val="1"/>
  <p:tag name="KSO_WM_TAG_VERSION" val="1.0"/>
  <p:tag name="KSO_WM_BEAUTIFY_FLAG" val="#wm#"/>
  <p:tag name="KSO_WM_UNIT_SHOW_EDIT_AREA_INDICATION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97*146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1080_1*d*1"/>
  <p:tag name="KSO_WM_TEMPLATE_CATEGORY" val="diagram"/>
  <p:tag name="KSO_WM_TEMPLATE_INDEX" val="20201080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03*147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1080_1*d*2"/>
  <p:tag name="KSO_WM_TEMPLATE_CATEGORY" val="diagram"/>
  <p:tag name="KSO_WM_TEMPLATE_INDEX" val="20201080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35*73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201080_1*d*3"/>
  <p:tag name="KSO_WM_TEMPLATE_CATEGORY" val="diagram"/>
  <p:tag name="KSO_WM_TEMPLATE_INDEX" val="20201080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080_1*f*1"/>
  <p:tag name="KSO_WM_TEMPLATE_CATEGORY" val="diagram"/>
  <p:tag name="KSO_WM_TEMPLATE_INDEX" val="20201080"/>
  <p:tag name="KSO_WM_UNIT_LAYERLEVEL" val="1"/>
  <p:tag name="KSO_WM_TAG_VERSION" val="1.0"/>
  <p:tag name="KSO_WM_BEAUTIFY_FLAG" val="#wm#"/>
  <p:tag name="KSO_WM_UNIT_SHOW_EDIT_AREA_INDICATION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149"/>
  <p:tag name="KSO_WM_SLIDE_ID" val="diagram20201149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819*422"/>
  <p:tag name="KSO_WM_SLIDE_POSITION" val="50*42"/>
  <p:tag name="KSO_WM_TAG_VERSION" val="1.0"/>
  <p:tag name="KSO_WM_SLIDE_LAYOUT" val="a_d_f_k"/>
  <p:tag name="KSO_WM_SLIDE_LAYOUT_CNT" val="1_1_1_1"/>
  <p:tag name="KSO_WM_UNIT_SHOW_EDIT_AREA_INDICATION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149_1*f*1"/>
  <p:tag name="KSO_WM_TEMPLATE_CATEGORY" val="diagram"/>
  <p:tag name="KSO_WM_TEMPLATE_INDEX" val="20201149"/>
  <p:tag name="KSO_WM_UNIT_LAYERLEVEL" val="1"/>
  <p:tag name="KSO_WM_TAG_VERSION" val="1.0"/>
  <p:tag name="KSO_WM_BEAUTIFY_FLAG" val="#wm#"/>
  <p:tag name="KSO_WM_UNIT_SHOW_EDIT_AREA_INDICATION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62*21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1149_1*d*1"/>
  <p:tag name="KSO_WM_TEMPLATE_CATEGORY" val="diagram"/>
  <p:tag name="KSO_WM_TEMPLATE_INDEX" val="20201149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83"/>
  <p:tag name="KSO_WM_UNIT_TYPE" val="l_h_a"/>
  <p:tag name="KSO_WM_UNIT_INDEX" val="1_2_1"/>
  <p:tag name="KSO_WM_UNIT_ID" val="150995203*l_h_a*1_2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83"/>
  <p:tag name="KSO_WM_UNIT_TYPE" val="l_h_a"/>
  <p:tag name="KSO_WM_UNIT_INDEX" val="1_1_1"/>
  <p:tag name="KSO_WM_UNIT_ID" val="150995203*l_h_a*1_1_1"/>
  <p:tag name="KSO_WM_UNIT_CLEAR" val="1"/>
  <p:tag name="KSO_WM_UNIT_LAYERLEVEL" val="1_1_1"/>
  <p:tag name="KSO_WM_UNIT_VALUE" val="7"/>
  <p:tag name="KSO_WM_UNIT_HIGHLIGHT" val="0"/>
  <p:tag name="KSO_WM_UNIT_COMPATIBLE" val="0"/>
  <p:tag name="KSO_WM_UNIT_PRESET_TEXT" val="LOREM"/>
  <p:tag name="KSO_WM_BEAUTIFY_FLAG" val="#wm#"/>
  <p:tag name="KSO_WM_DIAGRAM_GROUP_CODE" val="l1-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1295</Words>
  <Application>Microsoft Office PowerPoint</Application>
  <PresentationFormat>宽屏</PresentationFormat>
  <Paragraphs>174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Hiragino Sans GB W3</vt:lpstr>
      <vt:lpstr>Hiragino Sans GB W6</vt:lpstr>
      <vt:lpstr>仿宋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刘 焱宁</cp:lastModifiedBy>
  <cp:revision>43</cp:revision>
  <dcterms:created xsi:type="dcterms:W3CDTF">2019-05-30T07:59:00Z</dcterms:created>
  <dcterms:modified xsi:type="dcterms:W3CDTF">2019-07-16T16:46:27Z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2052-11.1.0.8813</vt:lpwstr>
  </property>
</Properties>
</file>